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99" r:id="rId3"/>
    <p:sldId id="300" r:id="rId4"/>
    <p:sldId id="256" r:id="rId5"/>
    <p:sldId id="257" r:id="rId6"/>
    <p:sldId id="287" r:id="rId7"/>
    <p:sldId id="294" r:id="rId8"/>
    <p:sldId id="288" r:id="rId9"/>
    <p:sldId id="296" r:id="rId10"/>
    <p:sldId id="265" r:id="rId11"/>
    <p:sldId id="297" r:id="rId12"/>
    <p:sldId id="293" r:id="rId13"/>
    <p:sldId id="289" r:id="rId14"/>
    <p:sldId id="263" r:id="rId15"/>
    <p:sldId id="272" r:id="rId16"/>
    <p:sldId id="301" r:id="rId17"/>
    <p:sldId id="302" r:id="rId18"/>
    <p:sldId id="274" r:id="rId19"/>
    <p:sldId id="275" r:id="rId20"/>
    <p:sldId id="276" r:id="rId21"/>
    <p:sldId id="277" r:id="rId22"/>
    <p:sldId id="298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7" autoAdjust="0"/>
    <p:restoredTop sz="88401" autoAdjust="0"/>
  </p:normalViewPr>
  <p:slideViewPr>
    <p:cSldViewPr>
      <p:cViewPr>
        <p:scale>
          <a:sx n="65" d="100"/>
          <a:sy n="65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7030A0"/>
                </a:solidFill>
              </a:rPr>
              <a:t>Проект бюджета </a:t>
            </a:r>
            <a:br>
              <a:rPr lang="ru-RU" sz="2400" b="1" smtClean="0">
                <a:solidFill>
                  <a:srgbClr val="7030A0"/>
                </a:solidFill>
              </a:rPr>
            </a:br>
            <a:r>
              <a:rPr lang="ru-RU" sz="2400" b="1" smtClean="0">
                <a:solidFill>
                  <a:srgbClr val="7030A0"/>
                </a:solidFill>
              </a:rPr>
              <a:t>Курганенского сельского поселения Орловского района на 2017 год и на плановый период 2018 и 2019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2015</a:t>
            </a:r>
            <a:r>
              <a:rPr lang="ru-RU" sz="2500" b="1" smtClean="0">
                <a:solidFill>
                  <a:srgbClr val="C00000"/>
                </a:solidFill>
              </a:rPr>
              <a:t> году,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2989,6</a:t>
            </a:r>
            <a:r>
              <a:rPr lang="ru-RU" sz="2500" b="1" smtClean="0">
                <a:solidFill>
                  <a:srgbClr val="C00000"/>
                </a:solidFill>
              </a:rPr>
              <a:t>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1188" y="1412875"/>
          <a:ext cx="8532812" cy="4762500"/>
        </p:xfrm>
        <a:graphic>
          <a:graphicData uri="http://schemas.openxmlformats.org/presentationml/2006/ole">
            <p:oleObj spid="_x0000_s81923" name="Лист" r:id="rId3" imgW="8839214" imgH="530554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58900" y="1412875"/>
          <a:ext cx="6410325" cy="4872038"/>
        </p:xfrm>
        <a:graphic>
          <a:graphicData uri="http://schemas.openxmlformats.org/presentationml/2006/ole">
            <p:oleObj spid="_x0000_s6146" name="Лист" r:id="rId3" imgW="8058275" imgH="612452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/>
            </a:r>
            <a:br>
              <a:rPr lang="en-US" sz="2400" b="1" smtClean="0">
                <a:solidFill>
                  <a:srgbClr val="C00000"/>
                </a:solidFill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619250" y="1893888"/>
          <a:ext cx="5653088" cy="4267200"/>
        </p:xfrm>
        <a:graphic>
          <a:graphicData uri="http://schemas.openxmlformats.org/presentationml/2006/ole">
            <p:oleObj spid="_x0000_s4098" name="Лист" r:id="rId3" imgW="8858380" imgH="668652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700213"/>
          <a:ext cx="7553325" cy="4903787"/>
        </p:xfrm>
        <a:graphic>
          <a:graphicData uri="http://schemas.openxmlformats.org/presentationml/2006/ole">
            <p:oleObj spid="_x0000_s29698" name="Лист" r:id="rId3" imgW="7439031" imgH="482911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2017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353425" cy="5367337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2018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4438650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4438650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7110,9 тыс.рублей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6675,7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6307,4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998,1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1118,3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1300,9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5</a:t>
            </a: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6</a:t>
            </a: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7</a:t>
            </a: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8313" y="1341438"/>
          <a:ext cx="8074025" cy="4899025"/>
        </p:xfrm>
        <a:graphic>
          <a:graphicData uri="http://schemas.openxmlformats.org/presentationml/2006/ole">
            <p:oleObj spid="_x0000_s35842" name="Лист" r:id="rId3" imgW="8077171" imgH="489578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smtClean="0"/>
              <a:t>Объем бюджетных ассигнований на реализацию программ в 2016-2017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539750" y="1557338"/>
          <a:ext cx="8081963" cy="4897437"/>
        </p:xfrm>
        <a:graphic>
          <a:graphicData uri="http://schemas.openxmlformats.org/presentationml/2006/ole">
            <p:oleObj spid="_x0000_s36866" name="Лист" r:id="rId3" imgW="8077171" imgH="489578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2017 год и плановый период 2018 и 2019 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2017-2019 годы</a:t>
            </a:r>
            <a:endParaRPr lang="ru-RU" sz="180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724525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/>
              <a:t>Основные направления бюджетной политики и основные направления налоговой политики на 2017-2019 годы (Постановление Администрации Курганенского сельского поселения № 171 от 01.11.2016)</a:t>
            </a:r>
            <a:r>
              <a:rPr lang="ru-RU" sz="1500"/>
              <a:t> 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/>
          </a:p>
          <a:p>
            <a:pPr algn="ctr" eaLnBrk="1" hangingPunct="1">
              <a:defRPr/>
            </a:pPr>
            <a:r>
              <a:rPr lang="ru-RU" sz="2000" b="1"/>
              <a:t>Проект областного закона «Об областном бюджете на 2017 на 2018 и 2019 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/>
          </a:p>
          <a:p>
            <a:pPr algn="ctr" eaLnBrk="1" hangingPunct="1">
              <a:defRPr/>
            </a:pPr>
            <a:r>
              <a:rPr lang="ru-RU" sz="1800" b="1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smtClean="0"/>
              <a:t>Структура расходов бюджета </a:t>
            </a:r>
            <a:r>
              <a:rPr lang="ru-RU" sz="2000" smtClean="0">
                <a:latin typeface="Arial" charset="0"/>
              </a:rPr>
              <a:t>Курганенского сельского поселения</a:t>
            </a:r>
            <a:br>
              <a:rPr lang="ru-RU" sz="2000" smtClean="0">
                <a:latin typeface="Arial" charset="0"/>
              </a:rPr>
            </a:br>
            <a:r>
              <a:rPr lang="ru-RU" sz="2000" smtClean="0"/>
              <a:t> в 2017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Социальная политика 1,0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0,2 %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0,7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68,4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5,4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-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22,1 %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Физическая культура и спорт 1,0 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1,2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347526, Ростовская область, Орловский район, 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– Батманова Надежда Викторовна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Тел.(факс) : </a:t>
            </a:r>
            <a:r>
              <a:rPr lang="en-US" sz="2000" smtClean="0">
                <a:latin typeface="Arial" charset="0"/>
              </a:rPr>
              <a:t>8</a:t>
            </a:r>
            <a:r>
              <a:rPr lang="ru-RU" sz="2000" smtClean="0">
                <a:latin typeface="Arial" charset="0"/>
              </a:rPr>
              <a:t>(86375) 55-9-01 (55-9-03),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е-mail: </a:t>
            </a:r>
            <a:r>
              <a:rPr lang="en-US" sz="2000" smtClean="0">
                <a:latin typeface="Arial" charset="0"/>
              </a:rPr>
              <a:t>sp29310@</a:t>
            </a:r>
            <a:r>
              <a:rPr lang="ru-RU" sz="2000" smtClean="0">
                <a:latin typeface="Arial" charset="0"/>
              </a:rPr>
              <a:t>don</a:t>
            </a:r>
            <a:r>
              <a:rPr lang="en-US" sz="2000" smtClean="0">
                <a:latin typeface="Arial" charset="0"/>
              </a:rPr>
              <a:t>pac</a:t>
            </a:r>
            <a:r>
              <a:rPr lang="ru-RU" sz="2000" smtClean="0">
                <a:latin typeface="Arial" charset="0"/>
              </a:rPr>
              <a:t>.ru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понедельник – пятница – 8.00 – 1</a:t>
            </a:r>
            <a:r>
              <a:rPr lang="en-US" sz="2000" smtClean="0">
                <a:latin typeface="Arial" charset="0"/>
              </a:rPr>
              <a:t>6</a:t>
            </a:r>
            <a:r>
              <a:rPr lang="ru-RU" sz="2000" smtClean="0">
                <a:latin typeface="Arial" charset="0"/>
              </a:rPr>
              <a:t>.</a:t>
            </a:r>
            <a:r>
              <a:rPr lang="en-US" sz="2000" smtClean="0">
                <a:latin typeface="Arial" charset="0"/>
              </a:rPr>
              <a:t>12</a:t>
            </a:r>
            <a:r>
              <a:rPr lang="ru-RU" sz="200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предпраздничные дни – </a:t>
            </a:r>
            <a:r>
              <a:rPr lang="en-US" sz="2000" smtClean="0">
                <a:latin typeface="Arial" charset="0"/>
              </a:rPr>
              <a:t>8</a:t>
            </a:r>
            <a:r>
              <a:rPr lang="ru-RU" sz="2000" smtClean="0">
                <a:latin typeface="Arial" charset="0"/>
              </a:rPr>
              <a:t>.00 – 1</a:t>
            </a:r>
            <a:r>
              <a:rPr lang="en-US" sz="2000" smtClean="0">
                <a:latin typeface="Arial" charset="0"/>
              </a:rPr>
              <a:t>5.12</a:t>
            </a:r>
            <a:r>
              <a:rPr lang="ru-RU" sz="200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перерыв – 12.00 – 13.00. </a:t>
            </a:r>
            <a:endParaRPr lang="en-US" sz="200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График приема: </a:t>
            </a:r>
            <a:r>
              <a:rPr lang="ru-RU" sz="800" smtClean="0">
                <a:latin typeface="Arial" charset="0"/>
              </a:rPr>
              <a:t>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smtClean="0">
                <a:solidFill>
                  <a:srgbClr val="558ED5"/>
                </a:solidFill>
              </a:rPr>
              <a:t>юджет</a:t>
            </a:r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smtClean="0">
                <a:solidFill>
                  <a:srgbClr val="558ED5"/>
                </a:solidFill>
              </a:rPr>
              <a:t>Курганенского сельского поселения на 2017 год и плановый период 2018 и 2019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smtClean="0">
                <a:solidFill>
                  <a:srgbClr val="17375E"/>
                </a:solidFill>
              </a:rPr>
              <a:t/>
            </a:r>
            <a:br>
              <a:rPr lang="ru-RU" sz="2000" smtClean="0">
                <a:solidFill>
                  <a:srgbClr val="17375E"/>
                </a:solidFill>
              </a:rPr>
            </a:br>
            <a:r>
              <a:rPr lang="ru-RU" sz="2000" b="1" smtClean="0">
                <a:solidFill>
                  <a:srgbClr val="17375E"/>
                </a:solidFill>
              </a:rPr>
              <a:t>«О бюджете на 2017 год и на плановый период 2018 и 2019 годов»</a:t>
            </a:r>
            <a:r>
              <a:rPr lang="en-US" sz="2400" b="1" smtClean="0">
                <a:solidFill>
                  <a:srgbClr val="17375E"/>
                </a:solidFill>
              </a:rPr>
              <a:t/>
            </a:r>
            <a:br>
              <a:rPr lang="en-US" sz="2400" b="1" smtClean="0">
                <a:solidFill>
                  <a:srgbClr val="17375E"/>
                </a:solidFill>
              </a:rPr>
            </a:br>
            <a:r>
              <a:rPr lang="ru-RU" sz="180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3978275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10279,4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79388" y="1557338"/>
          <a:ext cx="8785225" cy="4449762"/>
        </p:xfrm>
        <a:graphic>
          <a:graphicData uri="http://schemas.openxmlformats.org/drawingml/2006/table">
            <a:tbl>
              <a:tblPr/>
              <a:tblGrid>
                <a:gridCol w="1871662"/>
                <a:gridCol w="1550988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96975"/>
          <a:ext cx="8064500" cy="4935538"/>
        </p:xfrm>
        <a:graphic>
          <a:graphicData uri="http://schemas.openxmlformats.org/presentationml/2006/ole">
            <p:oleObj spid="_x0000_s48132" name="Диаграмма" r:id="rId3" imgW="6219708" imgH="3086151" progId="MSGraph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1-2014 год</a:t>
            </a:r>
            <a:br>
              <a:rPr lang="ru-RU" sz="1600" smtClean="0"/>
            </a:br>
            <a:r>
              <a:rPr lang="ru-RU" sz="1600" smtClean="0"/>
              <a:t>2-2015 год</a:t>
            </a:r>
            <a:br>
              <a:rPr lang="ru-RU" sz="1600" smtClean="0"/>
            </a:br>
            <a:r>
              <a:rPr lang="ru-RU" sz="1600" smtClean="0"/>
              <a:t>3-2016 год</a:t>
            </a:r>
            <a:br>
              <a:rPr lang="ru-RU" sz="1600" smtClean="0"/>
            </a:br>
            <a:r>
              <a:rPr lang="ru-RU" sz="1600" smtClean="0"/>
              <a:t>4-2017 год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68450" y="2252663"/>
          <a:ext cx="5919788" cy="2811462"/>
        </p:xfrm>
        <a:graphic>
          <a:graphicData uri="http://schemas.openxmlformats.org/presentationml/2006/ole">
            <p:oleObj spid="_x0000_s1029" name="Диаграмма" r:id="rId3" imgW="6105523" imgH="2762230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фактического поступления налоговых доходов бюджета Курганенского сельского поселения в 2014 году, 2525,9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675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755650" y="1341438"/>
          <a:ext cx="7713663" cy="4657725"/>
        </p:xfrm>
        <a:graphic>
          <a:graphicData uri="http://schemas.openxmlformats.org/presentationml/2006/ole">
            <p:oleObj spid="_x0000_s67587" name="Лист" r:id="rId3" imgW="8848662" imgH="534360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C00000"/>
                </a:solidFill>
              </a:rPr>
              <a:t>Расходы бюджета Курганенского сельского поселения в 2015 году</a:t>
            </a:r>
            <a:r>
              <a:rPr lang="ru-RU" sz="2100" smtClean="0">
                <a:solidFill>
                  <a:srgbClr val="C00000"/>
                </a:solidFill>
              </a:rPr>
              <a:t/>
            </a:r>
            <a:br>
              <a:rPr lang="ru-RU" sz="2100" smtClean="0">
                <a:solidFill>
                  <a:srgbClr val="C00000"/>
                </a:solidFill>
              </a:rPr>
            </a:br>
            <a:r>
              <a:rPr lang="ru-RU" sz="2100" b="1" smtClean="0">
                <a:solidFill>
                  <a:srgbClr val="C00000"/>
                </a:solidFill>
                <a:latin typeface="Arial" charset="0"/>
              </a:rPr>
              <a:t>8109,0</a:t>
            </a:r>
            <a:r>
              <a:rPr lang="ru-RU" sz="2100" b="1" smtClean="0">
                <a:solidFill>
                  <a:srgbClr val="C00000"/>
                </a:solidFill>
              </a:rPr>
              <a:t> тыс.рублей</a:t>
            </a:r>
            <a:endParaRPr lang="ru-RU" sz="210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1325" y="1196975"/>
          <a:ext cx="8239125" cy="4922838"/>
        </p:xfrm>
        <a:graphic>
          <a:graphicData uri="http://schemas.openxmlformats.org/presentationml/2006/ole">
            <p:oleObj spid="_x0000_s31746" name="Лист" r:id="rId3" imgW="8305811" imgH="4962459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3001</TotalTime>
  <Words>838</Words>
  <Application>Microsoft Office PowerPoint</Application>
  <PresentationFormat>Экран (4:3)</PresentationFormat>
  <Paragraphs>235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Wingdings</vt:lpstr>
      <vt:lpstr>Times New Roman</vt:lpstr>
      <vt:lpstr>Тема Office</vt:lpstr>
      <vt:lpstr>План</vt:lpstr>
      <vt:lpstr>План</vt:lpstr>
      <vt:lpstr>Диаграмма</vt:lpstr>
      <vt:lpstr>Лист</vt:lpstr>
      <vt:lpstr>Лист Microsoft Office Excel</vt:lpstr>
      <vt:lpstr>Проект бюджета  Курганенского сельского поселения Орловского района на 2017 год и на плановый период 2018 и 2019 годов</vt:lpstr>
      <vt:lpstr>Слайд 2</vt:lpstr>
      <vt:lpstr>Бюджет Курганенского сельского поселения на 2017 год и плановый период 2018 и 2019 годов направлен на решение следующих ключевых задач:</vt:lpstr>
      <vt:lpstr>Основные параметры бюджета Курганенского сельского поселения «О бюджете на 2017 год и на плановый период 2018 и 2019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1-2014 год 2-2015 год 3-2016 год 4-2017 год   </vt:lpstr>
      <vt:lpstr>Структура фактического поступления налоговых доходов бюджета Курганенского сельского поселения в 2014 году, 2525,9 тыс.рублей</vt:lpstr>
      <vt:lpstr>Расходы бюджета Курганенского сельского поселения в 2015 году 8109,0 тыс.рублей</vt:lpstr>
      <vt:lpstr>Структура налоговых доходов бюджета Курганенского сельского поселения в 2015 году, 2989,6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Структура муниципальных программ Курганенского сельского поселения на 2017 год</vt:lpstr>
      <vt:lpstr>Структура муниципальных программ Курганенского сельского поселения на 2018 год</vt:lpstr>
      <vt:lpstr>Структура муниципальных программ Курганенского сельского поселения на 2019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2016-2017 годах</vt:lpstr>
      <vt:lpstr>Структура расходов бюджета Курганенского сельского поселения  в 2017 году по разделам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148</cp:revision>
  <dcterms:created xsi:type="dcterms:W3CDTF">2012-10-21T15:40:11Z</dcterms:created>
  <dcterms:modified xsi:type="dcterms:W3CDTF">2017-02-19T19:10:04Z</dcterms:modified>
</cp:coreProperties>
</file>