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24"/>
  </p:notesMasterIdLst>
  <p:sldIdLst>
    <p:sldId id="299" r:id="rId3"/>
    <p:sldId id="300" r:id="rId4"/>
    <p:sldId id="256" r:id="rId5"/>
    <p:sldId id="257" r:id="rId6"/>
    <p:sldId id="287" r:id="rId7"/>
    <p:sldId id="294" r:id="rId8"/>
    <p:sldId id="304" r:id="rId9"/>
    <p:sldId id="297" r:id="rId10"/>
    <p:sldId id="293" r:id="rId11"/>
    <p:sldId id="305" r:id="rId12"/>
    <p:sldId id="263" r:id="rId13"/>
    <p:sldId id="303" r:id="rId14"/>
    <p:sldId id="306" r:id="rId15"/>
    <p:sldId id="272" r:id="rId16"/>
    <p:sldId id="301" r:id="rId17"/>
    <p:sldId id="302" r:id="rId18"/>
    <p:sldId id="274" r:id="rId19"/>
    <p:sldId id="275" r:id="rId20"/>
    <p:sldId id="276" r:id="rId21"/>
    <p:sldId id="277" r:id="rId22"/>
    <p:sldId id="298" r:id="rId23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7206" autoAdjust="0"/>
    <p:restoredTop sz="88362" autoAdjust="0"/>
  </p:normalViewPr>
  <p:slideViewPr>
    <p:cSldViewPr>
      <p:cViewPr>
        <p:scale>
          <a:sx n="70" d="100"/>
          <a:sy n="70" d="100"/>
        </p:scale>
        <p:origin x="-164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4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43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12700">
          <a:solidFill>
            <a:srgbClr val="000000"/>
          </a:solidFill>
          <a:prstDash val="solid"/>
        </a:ln>
      </c:spPr>
    </c:sideWall>
    <c:backWall>
      <c:spPr>
        <a:noFill/>
        <a:ln w="12700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8646921484990829E-2"/>
          <c:y val="8.7940583181744497E-2"/>
          <c:w val="0.91135303265941048"/>
          <c:h val="0.77388535031847283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00FFFF"/>
            </a:solidFill>
            <a:ln w="16551">
              <a:solidFill>
                <a:srgbClr val="000000"/>
              </a:solidFill>
              <a:prstDash val="solid"/>
            </a:ln>
          </c:spPr>
          <c:invertIfNegative val="1"/>
          <c:dLbls>
            <c:dLbl>
              <c:idx val="0"/>
              <c:layout>
                <c:manualLayout>
                  <c:x val="6.5398336256178812E-5"/>
                  <c:y val="7.2941990420941877E-2"/>
                </c:manualLayout>
              </c:layout>
              <c:showVal val="1"/>
            </c:dLbl>
            <c:dLbl>
              <c:idx val="1"/>
              <c:layout>
                <c:manualLayout>
                  <c:x val="-6.8432881452772593E-3"/>
                  <c:y val="7.1457715749123296E-2"/>
                </c:manualLayout>
              </c:layout>
              <c:showVal val="1"/>
            </c:dLbl>
            <c:dLbl>
              <c:idx val="2"/>
              <c:layout>
                <c:manualLayout>
                  <c:x val="-9.0864681356123793E-3"/>
                  <c:y val="6.3881108674833681E-2"/>
                </c:manualLayout>
              </c:layout>
              <c:showVal val="1"/>
            </c:dLbl>
            <c:dLbl>
              <c:idx val="3"/>
              <c:layout>
                <c:manualLayout>
                  <c:x val="2.2885094216446789E-2"/>
                  <c:y val="-2.3737079480427997E-2"/>
                </c:manualLayout>
              </c:layout>
              <c:showVal val="1"/>
            </c:dLbl>
            <c:dLbl>
              <c:idx val="4"/>
              <c:layout>
                <c:manualLayout>
                  <c:x val="2.064203759494419E-2"/>
                  <c:y val="-1.9079232669104423E-2"/>
                </c:manualLayout>
              </c:layout>
              <c:showVal val="1"/>
            </c:dLbl>
            <c:numFmt formatCode="#,##0.0" sourceLinked="0"/>
            <c:spPr>
              <a:noFill/>
              <a:ln w="33102">
                <a:noFill/>
              </a:ln>
            </c:spPr>
            <c:txPr>
              <a:bodyPr/>
              <a:lstStyle/>
              <a:p>
                <a:pPr>
                  <a:defRPr sz="1368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Sheet1!$B$1:$F$1</c:f>
              <c:strCache>
                <c:ptCount val="5"/>
                <c:pt idx="0">
                  <c:v>Факт 2017</c:v>
                </c:pt>
                <c:pt idx="1">
                  <c:v>2018 нач.</c:v>
                </c:pt>
                <c:pt idx="2">
                  <c:v>план-2019</c:v>
                </c:pt>
                <c:pt idx="3">
                  <c:v>план-2020</c:v>
                </c:pt>
                <c:pt idx="4">
                  <c:v>план-2021</c:v>
                </c:pt>
              </c:strCache>
            </c:strRef>
          </c:cat>
          <c:val>
            <c:numRef>
              <c:f>Sheet1!$B$2:$F$2</c:f>
              <c:numCache>
                <c:formatCode>0.0</c:formatCode>
                <c:ptCount val="5"/>
                <c:pt idx="0">
                  <c:v>6115.4</c:v>
                </c:pt>
                <c:pt idx="1">
                  <c:v>6321.9</c:v>
                </c:pt>
                <c:pt idx="2">
                  <c:v>5784.7</c:v>
                </c:pt>
                <c:pt idx="3">
                  <c:v>4378.3999999999996</c:v>
                </c:pt>
                <c:pt idx="4">
                  <c:v>4254.7</c:v>
                </c:pt>
              </c:numCache>
            </c:numRef>
          </c:val>
          <c:shape val="cylinder"/>
        </c:ser>
        <c:gapDepth val="0"/>
        <c:shape val="box"/>
        <c:axId val="115370624"/>
        <c:axId val="113425408"/>
        <c:axId val="0"/>
      </c:bar3DChart>
      <c:catAx>
        <c:axId val="115370624"/>
        <c:scaling>
          <c:orientation val="minMax"/>
        </c:scaling>
        <c:axPos val="b"/>
        <c:numFmt formatCode="General" sourceLinked="1"/>
        <c:tickLblPos val="low"/>
        <c:spPr>
          <a:ln w="413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3425408"/>
        <c:crosses val="autoZero"/>
        <c:auto val="1"/>
        <c:lblAlgn val="ctr"/>
        <c:lblOffset val="100"/>
        <c:tickLblSkip val="1"/>
        <c:tickMarkSkip val="1"/>
      </c:catAx>
      <c:valAx>
        <c:axId val="113425408"/>
        <c:scaling>
          <c:orientation val="minMax"/>
        </c:scaling>
        <c:axPos val="l"/>
        <c:majorGridlines>
          <c:spPr>
            <a:ln w="4138">
              <a:solidFill>
                <a:srgbClr val="000000"/>
              </a:solidFill>
              <a:prstDash val="sysDash"/>
            </a:ln>
          </c:spPr>
        </c:majorGridlines>
        <c:numFmt formatCode="#,##0" sourceLinked="0"/>
        <c:tickLblPos val="nextTo"/>
        <c:spPr>
          <a:ln w="413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5370624"/>
        <c:crosses val="autoZero"/>
        <c:crossBetween val="between"/>
      </c:valAx>
      <c:spPr>
        <a:noFill/>
        <a:ln w="33102">
          <a:noFill/>
        </a:ln>
      </c:spPr>
    </c:plotArea>
    <c:legend>
      <c:legendPos val="t"/>
      <c:layout>
        <c:manualLayout>
          <c:xMode val="edge"/>
          <c:yMode val="edge"/>
          <c:x val="0.43701399688958092"/>
          <c:y val="3.1847133757961893E-3"/>
          <c:w val="0.15396578538102701"/>
          <c:h val="7.6433121019108513E-2"/>
        </c:manualLayout>
      </c:layout>
      <c:spPr>
        <a:noFill/>
        <a:ln w="4138">
          <a:solidFill>
            <a:srgbClr val="000000"/>
          </a:solidFill>
          <a:prstDash val="solid"/>
        </a:ln>
      </c:spPr>
      <c:txPr>
        <a:bodyPr/>
        <a:lstStyle/>
        <a:p>
          <a:pPr>
            <a:defRPr sz="1108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564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43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12700">
          <a:solidFill>
            <a:srgbClr val="000000"/>
          </a:solidFill>
          <a:prstDash val="solid"/>
        </a:ln>
      </c:spPr>
    </c:sideWall>
    <c:backWall>
      <c:spPr>
        <a:noFill/>
        <a:ln w="12700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8646921484990746E-2"/>
          <c:y val="8.7940583181744497E-2"/>
          <c:w val="0.91135303265941081"/>
          <c:h val="0.77388535031847383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00FFFF"/>
            </a:solidFill>
            <a:ln w="16551">
              <a:solidFill>
                <a:srgbClr val="000000"/>
              </a:solidFill>
              <a:prstDash val="solid"/>
            </a:ln>
          </c:spPr>
          <c:invertIfNegative val="1"/>
          <c:dLbls>
            <c:dLbl>
              <c:idx val="0"/>
              <c:layout>
                <c:manualLayout>
                  <c:x val="6.5398336256178825E-5"/>
                  <c:y val="7.2941990420941891E-2"/>
                </c:manualLayout>
              </c:layout>
              <c:showVal val="1"/>
            </c:dLbl>
            <c:dLbl>
              <c:idx val="1"/>
              <c:layout>
                <c:manualLayout>
                  <c:x val="-6.8432881452772619E-3"/>
                  <c:y val="7.145771574912331E-2"/>
                </c:manualLayout>
              </c:layout>
              <c:showVal val="1"/>
            </c:dLbl>
            <c:dLbl>
              <c:idx val="2"/>
              <c:layout>
                <c:manualLayout>
                  <c:x val="-9.0864681356123741E-3"/>
                  <c:y val="6.3881108674833681E-2"/>
                </c:manualLayout>
              </c:layout>
              <c:showVal val="1"/>
            </c:dLbl>
            <c:dLbl>
              <c:idx val="3"/>
              <c:layout>
                <c:manualLayout>
                  <c:x val="2.2885094216446793E-2"/>
                  <c:y val="-2.3737079480428004E-2"/>
                </c:manualLayout>
              </c:layout>
              <c:showVal val="1"/>
            </c:dLbl>
            <c:dLbl>
              <c:idx val="4"/>
              <c:layout>
                <c:manualLayout>
                  <c:x val="2.06420375949442E-2"/>
                  <c:y val="-1.9079232669104423E-2"/>
                </c:manualLayout>
              </c:layout>
              <c:showVal val="1"/>
            </c:dLbl>
            <c:numFmt formatCode="#,##0.0" sourceLinked="0"/>
            <c:spPr>
              <a:noFill/>
              <a:ln w="33102">
                <a:noFill/>
              </a:ln>
            </c:spPr>
            <c:txPr>
              <a:bodyPr/>
              <a:lstStyle/>
              <a:p>
                <a:pPr>
                  <a:defRPr sz="1368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Sheet1!$B$1:$F$1</c:f>
              <c:strCache>
                <c:ptCount val="5"/>
                <c:pt idx="0">
                  <c:v>Факт 2017</c:v>
                </c:pt>
                <c:pt idx="1">
                  <c:v>2018 нач.</c:v>
                </c:pt>
                <c:pt idx="2">
                  <c:v>план-2019</c:v>
                </c:pt>
                <c:pt idx="3">
                  <c:v>план-2020</c:v>
                </c:pt>
                <c:pt idx="4">
                  <c:v>план-2021</c:v>
                </c:pt>
              </c:strCache>
            </c:strRef>
          </c:cat>
          <c:val>
            <c:numRef>
              <c:f>Sheet1!$B$2:$F$2</c:f>
              <c:numCache>
                <c:formatCode>0.0</c:formatCode>
                <c:ptCount val="5"/>
                <c:pt idx="0">
                  <c:v>2095.8000000000002</c:v>
                </c:pt>
                <c:pt idx="1">
                  <c:v>2289.6</c:v>
                </c:pt>
                <c:pt idx="2">
                  <c:v>2085.9</c:v>
                </c:pt>
                <c:pt idx="3">
                  <c:v>2184.1</c:v>
                </c:pt>
                <c:pt idx="4">
                  <c:v>2268.4</c:v>
                </c:pt>
              </c:numCache>
            </c:numRef>
          </c:val>
        </c:ser>
        <c:gapDepth val="0"/>
        <c:shape val="cone"/>
        <c:axId val="78577024"/>
        <c:axId val="117154944"/>
        <c:axId val="0"/>
      </c:bar3DChart>
      <c:catAx>
        <c:axId val="78577024"/>
        <c:scaling>
          <c:orientation val="minMax"/>
        </c:scaling>
        <c:axPos val="b"/>
        <c:numFmt formatCode="General" sourceLinked="1"/>
        <c:tickLblPos val="low"/>
        <c:spPr>
          <a:ln w="413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7154944"/>
        <c:crosses val="autoZero"/>
        <c:auto val="1"/>
        <c:lblAlgn val="ctr"/>
        <c:lblOffset val="100"/>
        <c:tickLblSkip val="1"/>
        <c:tickMarkSkip val="1"/>
      </c:catAx>
      <c:valAx>
        <c:axId val="117154944"/>
        <c:scaling>
          <c:orientation val="minMax"/>
        </c:scaling>
        <c:axPos val="l"/>
        <c:majorGridlines>
          <c:spPr>
            <a:ln w="4138">
              <a:solidFill>
                <a:srgbClr val="000000"/>
              </a:solidFill>
              <a:prstDash val="sysDash"/>
            </a:ln>
          </c:spPr>
        </c:majorGridlines>
        <c:numFmt formatCode="General" sourceLinked="0"/>
        <c:tickLblPos val="nextTo"/>
        <c:spPr>
          <a:ln w="413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8577024"/>
        <c:crosses val="autoZero"/>
        <c:crossBetween val="between"/>
      </c:valAx>
      <c:spPr>
        <a:noFill/>
        <a:ln w="33102">
          <a:noFill/>
        </a:ln>
      </c:spPr>
    </c:plotArea>
    <c:legend>
      <c:legendPos val="t"/>
      <c:layout>
        <c:manualLayout>
          <c:xMode val="edge"/>
          <c:yMode val="edge"/>
          <c:x val="0.43701399688958104"/>
          <c:y val="3.1847133757961911E-3"/>
          <c:w val="0.35669470223390132"/>
          <c:h val="9.5085144894908435E-2"/>
        </c:manualLayout>
      </c:layout>
      <c:spPr>
        <a:noFill/>
        <a:ln w="4138">
          <a:solidFill>
            <a:srgbClr val="000000"/>
          </a:solidFill>
          <a:prstDash val="solid"/>
        </a:ln>
      </c:spPr>
      <c:txPr>
        <a:bodyPr/>
        <a:lstStyle/>
        <a:p>
          <a:pPr>
            <a:defRPr sz="1108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564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43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12700">
          <a:solidFill>
            <a:srgbClr val="000000"/>
          </a:solidFill>
          <a:prstDash val="solid"/>
        </a:ln>
      </c:spPr>
    </c:sideWall>
    <c:backWall>
      <c:spPr>
        <a:noFill/>
        <a:ln w="12700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8646921484990898E-2"/>
          <c:y val="8.7940583181744497E-2"/>
          <c:w val="0.91135303265941103"/>
          <c:h val="0.77388535031847405"/>
        </c:manualLayout>
      </c:layout>
      <c:bar3DChart>
        <c:barDir val="col"/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00FFFF"/>
            </a:solidFill>
            <a:ln w="16551">
              <a:solidFill>
                <a:srgbClr val="000000"/>
              </a:solidFill>
              <a:prstDash val="solid"/>
            </a:ln>
          </c:spPr>
          <c:invertIfNegative val="1"/>
          <c:dLbls>
            <c:dLbl>
              <c:idx val="0"/>
              <c:layout>
                <c:manualLayout>
                  <c:x val="6.5398336256178893E-5"/>
                  <c:y val="7.2941990420941918E-2"/>
                </c:manualLayout>
              </c:layout>
              <c:showVal val="1"/>
            </c:dLbl>
            <c:dLbl>
              <c:idx val="1"/>
              <c:layout>
                <c:manualLayout>
                  <c:x val="-6.8432881452772654E-3"/>
                  <c:y val="7.1457715749123324E-2"/>
                </c:manualLayout>
              </c:layout>
              <c:showVal val="1"/>
            </c:dLbl>
            <c:dLbl>
              <c:idx val="2"/>
              <c:layout>
                <c:manualLayout>
                  <c:x val="-9.0864681356123758E-3"/>
                  <c:y val="6.3881108674833681E-2"/>
                </c:manualLayout>
              </c:layout>
              <c:showVal val="1"/>
            </c:dLbl>
            <c:dLbl>
              <c:idx val="3"/>
              <c:layout>
                <c:manualLayout>
                  <c:x val="2.2885094216446796E-2"/>
                  <c:y val="-2.3737079480428015E-2"/>
                </c:manualLayout>
              </c:layout>
              <c:showVal val="1"/>
            </c:dLbl>
            <c:dLbl>
              <c:idx val="4"/>
              <c:layout>
                <c:manualLayout>
                  <c:x val="2.064203759494421E-2"/>
                  <c:y val="-1.9079232669104423E-2"/>
                </c:manualLayout>
              </c:layout>
              <c:showVal val="1"/>
            </c:dLbl>
            <c:numFmt formatCode="#,##0.0" sourceLinked="0"/>
            <c:spPr>
              <a:noFill/>
              <a:ln w="33102">
                <a:noFill/>
              </a:ln>
            </c:spPr>
            <c:txPr>
              <a:bodyPr/>
              <a:lstStyle/>
              <a:p>
                <a:pPr>
                  <a:defRPr sz="1368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Sheet1!$B$1:$F$1</c:f>
              <c:strCache>
                <c:ptCount val="5"/>
                <c:pt idx="0">
                  <c:v>Факт 2017</c:v>
                </c:pt>
                <c:pt idx="1">
                  <c:v>2018 нач.</c:v>
                </c:pt>
                <c:pt idx="2">
                  <c:v>план-2019</c:v>
                </c:pt>
                <c:pt idx="3">
                  <c:v>план-2020</c:v>
                </c:pt>
                <c:pt idx="4">
                  <c:v>план-2021</c:v>
                </c:pt>
              </c:strCache>
            </c:strRef>
          </c:cat>
          <c:val>
            <c:numRef>
              <c:f>Sheet1!$B$2:$F$2</c:f>
              <c:numCache>
                <c:formatCode>0.0</c:formatCode>
                <c:ptCount val="5"/>
                <c:pt idx="0">
                  <c:v>1236</c:v>
                </c:pt>
                <c:pt idx="1">
                  <c:v>1400.2</c:v>
                </c:pt>
                <c:pt idx="2">
                  <c:v>1304.0999999999999</c:v>
                </c:pt>
                <c:pt idx="3">
                  <c:v>1356.3</c:v>
                </c:pt>
                <c:pt idx="4">
                  <c:v>1410.5</c:v>
                </c:pt>
              </c:numCache>
            </c:numRef>
          </c:val>
        </c:ser>
        <c:gapDepth val="0"/>
        <c:shape val="box"/>
        <c:axId val="121084544"/>
        <c:axId val="121098624"/>
        <c:axId val="134383808"/>
      </c:bar3DChart>
      <c:catAx>
        <c:axId val="121084544"/>
        <c:scaling>
          <c:orientation val="minMax"/>
        </c:scaling>
        <c:axPos val="b"/>
        <c:numFmt formatCode="General" sourceLinked="1"/>
        <c:tickLblPos val="low"/>
        <c:spPr>
          <a:ln w="413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21098624"/>
        <c:crosses val="autoZero"/>
        <c:auto val="1"/>
        <c:lblAlgn val="ctr"/>
        <c:lblOffset val="100"/>
        <c:tickLblSkip val="1"/>
        <c:tickMarkSkip val="1"/>
      </c:catAx>
      <c:valAx>
        <c:axId val="121098624"/>
        <c:scaling>
          <c:orientation val="minMax"/>
        </c:scaling>
        <c:axPos val="l"/>
        <c:majorGridlines>
          <c:spPr>
            <a:ln w="4138">
              <a:solidFill>
                <a:srgbClr val="000000"/>
              </a:solidFill>
              <a:prstDash val="sysDash"/>
            </a:ln>
          </c:spPr>
        </c:majorGridlines>
        <c:numFmt formatCode="#,##0" sourceLinked="0"/>
        <c:tickLblPos val="nextTo"/>
        <c:spPr>
          <a:ln w="413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21084544"/>
        <c:crosses val="autoZero"/>
        <c:crossBetween val="between"/>
      </c:valAx>
      <c:serAx>
        <c:axId val="134383808"/>
        <c:scaling>
          <c:orientation val="minMax"/>
        </c:scaling>
        <c:delete val="1"/>
        <c:axPos val="b"/>
        <c:tickLblPos val="nextTo"/>
        <c:crossAx val="121098624"/>
        <c:crosses val="autoZero"/>
      </c:serAx>
      <c:spPr>
        <a:noFill/>
        <a:ln w="33102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564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0.03575</cdr:x>
      <cdr:y>0.02275</cdr:y>
    </cdr:from>
    <cdr:to>
      <cdr:x>0.1345</cdr:x>
      <cdr:y>0.10475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8954" y="68042"/>
          <a:ext cx="604801" cy="2452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27432" bIns="0" anchor="t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r>
            <a:rPr lang="ru-RU" sz="1050" b="1" i="0" strike="noStrike">
              <a:solidFill>
                <a:srgbClr val="000000"/>
              </a:solidFill>
              <a:latin typeface="Arial Cyr"/>
            </a:rPr>
            <a:t>тыс. руб.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0.03575</cdr:x>
      <cdr:y>0.02275</cdr:y>
    </cdr:from>
    <cdr:to>
      <cdr:x>0.1345</cdr:x>
      <cdr:y>0.10475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8954" y="68042"/>
          <a:ext cx="604801" cy="2452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27432" bIns="0" anchor="t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r>
            <a:rPr lang="ru-RU" sz="1050" b="1" i="0" strike="noStrike">
              <a:solidFill>
                <a:srgbClr val="000000"/>
              </a:solidFill>
              <a:latin typeface="Arial Cyr"/>
            </a:rPr>
            <a:t>тыс. руб.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0.03575</cdr:x>
      <cdr:y>0.02275</cdr:y>
    </cdr:from>
    <cdr:to>
      <cdr:x>0.1345</cdr:x>
      <cdr:y>0.10475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8954" y="68042"/>
          <a:ext cx="604801" cy="2452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27432" bIns="0" anchor="t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r>
            <a:rPr lang="ru-RU" sz="1050" b="1" i="0" strike="noStrike">
              <a:solidFill>
                <a:srgbClr val="000000"/>
              </a:solidFill>
              <a:latin typeface="Arial Cyr"/>
            </a:rPr>
            <a:t>тыс. 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5E571-6200-48AB-A0CF-1AB7E79EF584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96D8E9-8239-4E1D-96A6-6433FC690B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6D8E9-8239-4E1D-96A6-6433FC690BE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6D8E9-8239-4E1D-96A6-6433FC690BE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6D8E9-8239-4E1D-96A6-6433FC690BE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6D8E9-8239-4E1D-96A6-6433FC690BE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4CBC7-59D7-4BE8-8A35-AF0F326AED06}" type="datetimeFigureOut">
              <a:rPr lang="ru-RU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4A410-655E-4FB6-8A03-236B273DDC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D616F-068A-405D-BA08-34656C4266D0}" type="datetimeFigureOut">
              <a:rPr lang="ru-RU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A0F70-CAE0-4461-8348-591DD74B20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DBE62-1E88-4F92-AA95-E58F40DBE504}" type="datetimeFigureOut">
              <a:rPr lang="ru-RU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30C19-BCC9-4735-AB69-99A6AE6E37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CF8CB-25BF-449E-80A8-5056598C75EB}" type="datetimeFigureOut">
              <a:rPr lang="ru-RU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256E4-2147-4105-A427-DE40AFC826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4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E772F-1076-47B4-893A-36A1E783F512}" type="datetimeFigureOut">
              <a:rPr lang="ru-RU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37D11-0158-4388-9025-49927CB3BB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DDBD5-0D06-4043-BCE3-643F0A54E095}" type="datetimeFigureOut">
              <a:rPr lang="ru-RU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59381-4BEF-4B0B-A9ED-9D1F99E896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E9462-6231-47EC-8441-807889280F8F}" type="datetimeFigureOut">
              <a:rPr lang="ru-RU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D84C7-BB40-44C4-B216-406360FA1B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13CE2-3B85-4AF8-A231-5027D316DD1D}" type="datetimeFigureOut">
              <a:rPr lang="ru-RU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54335-ACED-45AD-AD73-8D47378B1D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844EC-94EC-45D3-B8C4-D4358FE43DE3}" type="datetimeFigureOut">
              <a:rPr lang="ru-RU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CCFF9-15F7-4B1B-BB92-D38088703E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597DF-DE0A-42FB-AD11-15BD0913DFF8}" type="datetimeFigureOut">
              <a:rPr lang="ru-RU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16A01-4CC4-4856-8E50-ECD7F4CE6A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45323-EE54-43E0-96F2-5B84CDE952F8}" type="datetimeFigureOut">
              <a:rPr lang="ru-RU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E3002-AA3E-4B97-8C04-F6EC6A01F4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9924F-EFBC-4393-81AB-F33F573292F4}" type="datetimeFigureOut">
              <a:rPr lang="ru-RU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BC97E-4653-4E53-B084-4CF81F0EE4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78759-2841-425F-8B84-B0BAB20E442B}" type="datetimeFigureOut">
              <a:rPr lang="ru-RU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DD1A0-1480-44C4-8FFA-9F8D16CDB3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C4263-662E-4B5F-9CB5-7A7925D81FE2}" type="datetimeFigureOut">
              <a:rPr lang="ru-RU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599E7-170D-4DFB-A3F0-02AEC22550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5D32F-73CF-4AD7-ADCB-91EA8F2CB4F1}" type="datetimeFigureOut">
              <a:rPr lang="ru-RU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0DF29-E37B-44A1-B406-F9FCC8749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4BF3C-0C48-4E4D-99D7-D779A32C2AE0}" type="datetimeFigureOut">
              <a:rPr lang="ru-RU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8C195-F5CB-4B37-8723-EF2BE5BEF1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438400" y="1600200"/>
            <a:ext cx="3124200" cy="21717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715000" y="1600200"/>
            <a:ext cx="3124200" cy="21717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2438400" y="3924300"/>
            <a:ext cx="3124200" cy="21717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715000" y="3924300"/>
            <a:ext cx="3124200" cy="21717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85B7C-37E3-45CD-8661-223F42C32A88}" type="datetimeFigureOut">
              <a:rPr lang="ru-RU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5F126-3763-4A38-A2E1-52AFC729AD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A1B89-B67C-4EF8-B121-1D92DB24AD8F}" type="datetimeFigureOut">
              <a:rPr lang="ru-RU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1AB53-6246-400C-8D15-4BACA7F41F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116E2-896D-45E8-9DD9-5D219AE0A32D}" type="datetimeFigureOut">
              <a:rPr lang="ru-RU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B72BA-C546-43B5-8ED1-64A1E2E41A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C5144-4DCA-46A6-9006-DDD01B5E8444}" type="datetimeFigureOut">
              <a:rPr lang="ru-RU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B954D-C7AB-4B38-939C-E22A02F886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59B34-65B7-4BE0-B63D-993F035A11AC}" type="datetimeFigureOut">
              <a:rPr lang="ru-RU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A44EA-3154-4BBB-9C01-03F97DEF65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0C28E-6AAE-4CC2-88D8-05BC7921EE6B}" type="datetimeFigureOut">
              <a:rPr lang="ru-RU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C1A15-B973-434E-B10D-BD73A6DF27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3832D-B395-4CCF-8061-C13E85603D2B}" type="datetimeFigureOut">
              <a:rPr lang="ru-RU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2ADEB-AAF9-4418-959E-DF18CCD36D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EF992-F395-44CE-9FD1-5E969F1F30D2}" type="datetimeFigureOut">
              <a:rPr lang="ru-RU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21BEF-697F-49CB-A33A-E2E58D231E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017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C932A18-6497-4D5C-86D4-F99BCF1E60B4}" type="datetimeFigureOut">
              <a:rPr lang="ru-RU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845D68-94E8-49C8-8E89-FF08070905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104451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14345" name="Picture 4" descr="slidemaster_med3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44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EBBBF45F-125E-4F71-B0E9-4D476DE6F4FD}" type="datetimeFigureOut">
              <a:rPr lang="ru-RU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1044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44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25521E60-4B65-4CA4-A239-47980ADD3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2" r:id="rId3"/>
    <p:sldLayoutId id="2147483671" r:id="rId4"/>
    <p:sldLayoutId id="2147483670" r:id="rId5"/>
    <p:sldLayoutId id="2147483669" r:id="rId6"/>
    <p:sldLayoutId id="2147483668" r:id="rId7"/>
    <p:sldLayoutId id="2147483667" r:id="rId8"/>
    <p:sldLayoutId id="2147483666" r:id="rId9"/>
    <p:sldLayoutId id="2147483665" r:id="rId10"/>
    <p:sldLayoutId id="2147483664" r:id="rId11"/>
    <p:sldLayoutId id="2147483663" r:id="rId12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5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6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7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ПРОЕКТ БЮДЖЕТА</a:t>
            </a:r>
            <a:r>
              <a:rPr lang="ru-RU" sz="2400" b="1" dirty="0" smtClean="0">
                <a:solidFill>
                  <a:srgbClr val="7030A0"/>
                </a:solidFill>
              </a:rPr>
              <a:t/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Курганенского сельского поселения Орловского района на 2019 год и на плановый период 2020 и 2021 годов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7651" name="Picture 5" descr="i?id=f32193987d0226b9c3045f6dc97ea34b-l&amp;n=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643050"/>
            <a:ext cx="8208962" cy="422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Динамика поступлений земельного налога в бюджет Курганенского сельского поселения</a:t>
            </a:r>
            <a:endParaRPr lang="ru-RU" sz="2800" dirty="0" smtClean="0">
              <a:solidFill>
                <a:schemeClr val="hlink"/>
              </a:solidFill>
            </a:endParaRPr>
          </a:p>
        </p:txBody>
      </p:sp>
      <p:graphicFrame>
        <p:nvGraphicFramePr>
          <p:cNvPr id="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791832" y="1201738"/>
          <a:ext cx="8105775" cy="444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C00000"/>
                </a:solidFill>
              </a:rPr>
              <a:t>Динамика расходов бюджета Курганенского сельского поселения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en-US" sz="1600" dirty="0" smtClean="0"/>
              <a:t>							</a:t>
            </a:r>
            <a:r>
              <a:rPr lang="ru-RU" sz="1600" b="1" dirty="0" smtClean="0">
                <a:solidFill>
                  <a:srgbClr val="002060"/>
                </a:solidFill>
              </a:rPr>
              <a:t>(тыс. рублей)</a:t>
            </a:r>
            <a:endParaRPr lang="ru-RU" sz="1600" dirty="0" smtClean="0">
              <a:solidFill>
                <a:srgbClr val="002060"/>
              </a:solidFill>
            </a:endParaRPr>
          </a:p>
        </p:txBody>
      </p:sp>
      <p:graphicFrame>
        <p:nvGraphicFramePr>
          <p:cNvPr id="29698" name="Содержимое 3"/>
          <p:cNvGraphicFramePr>
            <a:graphicFrameLocks noGrp="1"/>
          </p:cNvGraphicFramePr>
          <p:nvPr>
            <p:ph idx="1"/>
          </p:nvPr>
        </p:nvGraphicFramePr>
        <p:xfrm>
          <a:off x="750888" y="1692275"/>
          <a:ext cx="8283575" cy="4108450"/>
        </p:xfrm>
        <a:graphic>
          <a:graphicData uri="http://schemas.openxmlformats.org/presentationml/2006/ole">
            <p:oleObj spid="_x0000_s29698" name="Worksheet" r:id="rId3" imgW="5781594" imgH="2866965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100" b="1" dirty="0" smtClean="0">
                <a:solidFill>
                  <a:srgbClr val="C00000"/>
                </a:solidFill>
              </a:rPr>
              <a:t>Расходы бюджета Курганенского сельского поселения в 2019 году</a:t>
            </a:r>
            <a:r>
              <a:rPr lang="ru-RU" sz="2100" dirty="0" smtClean="0">
                <a:solidFill>
                  <a:srgbClr val="C00000"/>
                </a:solidFill>
              </a:rPr>
              <a:t/>
            </a:r>
            <a:br>
              <a:rPr lang="ru-RU" sz="2100" dirty="0" smtClean="0">
                <a:solidFill>
                  <a:srgbClr val="C00000"/>
                </a:solidFill>
              </a:rPr>
            </a:br>
            <a:r>
              <a:rPr lang="ru-RU" sz="2100" b="1" dirty="0" smtClean="0">
                <a:solidFill>
                  <a:srgbClr val="C00000"/>
                </a:solidFill>
                <a:latin typeface="Arial" charset="0"/>
              </a:rPr>
              <a:t>6195,0</a:t>
            </a:r>
            <a:r>
              <a:rPr lang="ru-RU" sz="2100" b="1" dirty="0" smtClean="0">
                <a:solidFill>
                  <a:srgbClr val="C00000"/>
                </a:solidFill>
              </a:rPr>
              <a:t> тыс.рублей</a:t>
            </a:r>
            <a:endParaRPr lang="ru-RU" sz="2100" dirty="0" smtClean="0">
              <a:solidFill>
                <a:srgbClr val="C00000"/>
              </a:solidFill>
            </a:endParaRPr>
          </a:p>
        </p:txBody>
      </p:sp>
      <p:graphicFrame>
        <p:nvGraphicFramePr>
          <p:cNvPr id="31746" name="Содержимое 3"/>
          <p:cNvGraphicFramePr>
            <a:graphicFrameLocks noGrp="1"/>
          </p:cNvGraphicFramePr>
          <p:nvPr>
            <p:ph idx="1"/>
          </p:nvPr>
        </p:nvGraphicFramePr>
        <p:xfrm>
          <a:off x="587375" y="1146175"/>
          <a:ext cx="8405813" cy="4106863"/>
        </p:xfrm>
        <a:graphic>
          <a:graphicData uri="http://schemas.openxmlformats.org/presentationml/2006/ole">
            <p:oleObj spid="_x0000_s87042" name="Worksheet" r:id="rId3" imgW="5867435" imgH="2866965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C00000"/>
                </a:solidFill>
              </a:rPr>
              <a:t>Расходы бюджета Курганенского сельского поселения в 2019 году </a:t>
            </a:r>
            <a:r>
              <a:rPr lang="ru-RU" sz="2000" b="1" dirty="0" smtClean="0">
                <a:solidFill>
                  <a:srgbClr val="C00000"/>
                </a:solidFill>
                <a:latin typeface="Arial" charset="0"/>
              </a:rPr>
              <a:t>5993,2</a:t>
            </a:r>
            <a:r>
              <a:rPr lang="ru-RU" sz="2000" b="1" dirty="0" smtClean="0">
                <a:solidFill>
                  <a:srgbClr val="C00000"/>
                </a:solidFill>
              </a:rPr>
              <a:t>тыс</a:t>
            </a:r>
            <a:r>
              <a:rPr lang="ru-RU" sz="2000" b="1" dirty="0" smtClean="0">
                <a:solidFill>
                  <a:srgbClr val="C00000"/>
                </a:solidFill>
              </a:rPr>
              <a:t>. руб.</a:t>
            </a:r>
            <a:endParaRPr lang="ru-RU" sz="2000" dirty="0" smtClean="0">
              <a:solidFill>
                <a:srgbClr val="C00000"/>
              </a:solidFill>
            </a:endParaRPr>
          </a:p>
        </p:txBody>
      </p:sp>
      <p:graphicFrame>
        <p:nvGraphicFramePr>
          <p:cNvPr id="81923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423863" y="1173163"/>
          <a:ext cx="8405812" cy="4379912"/>
        </p:xfrm>
        <a:graphic>
          <a:graphicData uri="http://schemas.openxmlformats.org/presentationml/2006/ole">
            <p:oleObj spid="_x0000_s128002" name="Worksheet" r:id="rId3" imgW="5867435" imgH="3057538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Заголовок 1"/>
          <p:cNvSpPr>
            <a:spLocks noGrp="1"/>
          </p:cNvSpPr>
          <p:nvPr>
            <p:ph type="title"/>
          </p:nvPr>
        </p:nvSpPr>
        <p:spPr>
          <a:xfrm>
            <a:off x="914400" y="260350"/>
            <a:ext cx="7761288" cy="792163"/>
          </a:xfrm>
        </p:spPr>
        <p:txBody>
          <a:bodyPr/>
          <a:lstStyle/>
          <a:p>
            <a:pPr eaLnBrk="1" hangingPunct="1"/>
            <a:r>
              <a:rPr lang="ru-RU" sz="2400" dirty="0" smtClean="0">
                <a:solidFill>
                  <a:schemeClr val="hlink"/>
                </a:solidFill>
              </a:rPr>
              <a:t>Структура муниципальных программ Курганенского сельского поселения на 2019 год</a:t>
            </a:r>
          </a:p>
        </p:txBody>
      </p:sp>
      <p:graphicFrame>
        <p:nvGraphicFramePr>
          <p:cNvPr id="89152" name="Group 64"/>
          <p:cNvGraphicFramePr>
            <a:graphicFrameLocks noGrp="1"/>
          </p:cNvGraphicFramePr>
          <p:nvPr/>
        </p:nvGraphicFramePr>
        <p:xfrm>
          <a:off x="250825" y="1052513"/>
          <a:ext cx="8678893" cy="5322806"/>
        </p:xfrm>
        <a:graphic>
          <a:graphicData uri="http://schemas.openxmlformats.org/drawingml/2006/table">
            <a:tbl>
              <a:tblPr/>
              <a:tblGrid>
                <a:gridCol w="6836567"/>
                <a:gridCol w="981364"/>
                <a:gridCol w="860962"/>
              </a:tblGrid>
              <a:tr h="3762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Курганенского сельского поселения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тыс.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64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общественного порядка и противодействие преступности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17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 и туризма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1513,6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25,64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 и рациональное природопользование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0,84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1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0,42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1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транспортной системы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91,1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1,54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Энергоэффективность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развитие энергетики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политика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21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Эффективное управление муниципальными финансами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3834,1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64,95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633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качественными жилищно-коммунальными услугами населения и благоустройства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302,1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5,12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39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поддержка граждан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59,8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1,01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3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5903,5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260350"/>
            <a:ext cx="7761288" cy="792163"/>
          </a:xfrm>
        </p:spPr>
        <p:txBody>
          <a:bodyPr/>
          <a:lstStyle/>
          <a:p>
            <a:pPr eaLnBrk="1" hangingPunct="1"/>
            <a:r>
              <a:rPr lang="ru-RU" sz="2400" dirty="0" smtClean="0">
                <a:solidFill>
                  <a:schemeClr val="hlink"/>
                </a:solidFill>
              </a:rPr>
              <a:t>Структура муниципальных программ Курганенского сельского поселения на 2020 год</a:t>
            </a:r>
          </a:p>
        </p:txBody>
      </p:sp>
      <p:graphicFrame>
        <p:nvGraphicFramePr>
          <p:cNvPr id="99331" name="Group 3"/>
          <p:cNvGraphicFramePr>
            <a:graphicFrameLocks noGrp="1"/>
          </p:cNvGraphicFramePr>
          <p:nvPr/>
        </p:nvGraphicFramePr>
        <p:xfrm>
          <a:off x="250825" y="1052513"/>
          <a:ext cx="8353425" cy="5182861"/>
        </p:xfrm>
        <a:graphic>
          <a:graphicData uri="http://schemas.openxmlformats.org/drawingml/2006/table">
            <a:tbl>
              <a:tblPr/>
              <a:tblGrid>
                <a:gridCol w="6580188"/>
                <a:gridCol w="944562"/>
                <a:gridCol w="828675"/>
              </a:tblGrid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Курганенского сельского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поселенияёёёё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тыс.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7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общественного порядка и противодействие преступности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61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61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 и туризма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705,4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15,65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 и рациональное природопользование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0,91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0,22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транспортной системы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91,1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2,02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29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Энергоэффективность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развитие энергетики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0,04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29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политика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Эффективное управление муниципальными финансами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3341,3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74,15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качественными жилищно-коммунальными услугами населения и благоустройства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246,8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5,48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поддержка граждан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1,33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4506,3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260350"/>
            <a:ext cx="7761288" cy="792163"/>
          </a:xfrm>
        </p:spPr>
        <p:txBody>
          <a:bodyPr/>
          <a:lstStyle/>
          <a:p>
            <a:pPr eaLnBrk="1" hangingPunct="1"/>
            <a:r>
              <a:rPr lang="ru-RU" sz="2400" dirty="0" smtClean="0">
                <a:solidFill>
                  <a:schemeClr val="hlink"/>
                </a:solidFill>
              </a:rPr>
              <a:t>Структура муниципальных программ Курганенского сельского поселения на 2021 год</a:t>
            </a:r>
          </a:p>
        </p:txBody>
      </p:sp>
      <p:graphicFrame>
        <p:nvGraphicFramePr>
          <p:cNvPr id="100401" name="Group 49"/>
          <p:cNvGraphicFramePr>
            <a:graphicFrameLocks noGrp="1"/>
          </p:cNvGraphicFramePr>
          <p:nvPr/>
        </p:nvGraphicFramePr>
        <p:xfrm>
          <a:off x="250825" y="1052513"/>
          <a:ext cx="8353425" cy="5208272"/>
        </p:xfrm>
        <a:graphic>
          <a:graphicData uri="http://schemas.openxmlformats.org/drawingml/2006/table">
            <a:tbl>
              <a:tblPr/>
              <a:tblGrid>
                <a:gridCol w="6580188"/>
                <a:gridCol w="955697"/>
                <a:gridCol w="817540"/>
              </a:tblGrid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Курганенского сельского поселения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тыс. руб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общественного порядка и противодействие преступности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0,09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860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0,09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 и туризма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674,3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15,09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 и рациональное природопользование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0,92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0,22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транспортной системы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91,1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2,04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Энергоэффективность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развитие энергетики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0,04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политика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0,02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Эффективное управление муниципальными финансами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3336,4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74,63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качественными жилищно-коммунальными услугами населения и благоустройства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246,8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5,52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поддержка граждан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1,34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4470,3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254061"/>
                </a:solidFill>
                <a:latin typeface="Times New Roman" pitchFamily="18" charset="0"/>
              </a:rPr>
              <a:t>Расходы бюджета Курганенского сельского поселения, формируемые в рамках муниципальных программ Курганенского сельского поселения, и </a:t>
            </a:r>
            <a:r>
              <a:rPr lang="ru-RU" sz="2000" b="1" dirty="0" err="1" smtClean="0">
                <a:solidFill>
                  <a:srgbClr val="254061"/>
                </a:solidFill>
                <a:latin typeface="Times New Roman" pitchFamily="18" charset="0"/>
              </a:rPr>
              <a:t>непрограммные</a:t>
            </a:r>
            <a:r>
              <a:rPr lang="ru-RU" sz="2000" b="1" dirty="0" smtClean="0">
                <a:solidFill>
                  <a:srgbClr val="254061"/>
                </a:solidFill>
                <a:latin typeface="Times New Roman" pitchFamily="18" charset="0"/>
              </a:rPr>
              <a:t> расходы</a:t>
            </a:r>
          </a:p>
        </p:txBody>
      </p:sp>
      <p:sp>
        <p:nvSpPr>
          <p:cNvPr id="3" name="Овал 2"/>
          <p:cNvSpPr/>
          <p:nvPr/>
        </p:nvSpPr>
        <p:spPr>
          <a:xfrm>
            <a:off x="714348" y="1857364"/>
            <a:ext cx="2520950" cy="24479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FFFFFF"/>
                </a:solidFill>
                <a:cs typeface="Arial" charset="0"/>
              </a:rPr>
              <a:t>5903,5</a:t>
            </a:r>
            <a:endParaRPr lang="ru-RU" dirty="0" smtClean="0">
              <a:solidFill>
                <a:srgbClr val="FFFFFF"/>
              </a:solidFill>
              <a:cs typeface="Arial" charset="0"/>
            </a:endParaRPr>
          </a:p>
          <a:p>
            <a:pPr algn="ctr">
              <a:defRPr/>
            </a:pPr>
            <a:r>
              <a:rPr lang="ru-RU" dirty="0" smtClean="0">
                <a:solidFill>
                  <a:srgbClr val="FFFFFF"/>
                </a:solidFill>
                <a:cs typeface="Arial" charset="0"/>
              </a:rPr>
              <a:t>тыс.рублей</a:t>
            </a:r>
            <a:endParaRPr lang="ru-RU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635375" y="1844675"/>
            <a:ext cx="2520950" cy="24479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FFFFFF"/>
                </a:solidFill>
                <a:cs typeface="Arial" charset="0"/>
              </a:rPr>
              <a:t>4506,3</a:t>
            </a:r>
            <a:endParaRPr lang="ru-RU" dirty="0">
              <a:solidFill>
                <a:srgbClr val="FFFFFF"/>
              </a:solidFill>
              <a:cs typeface="Arial" charset="0"/>
            </a:endParaRPr>
          </a:p>
          <a:p>
            <a:pPr algn="ctr">
              <a:defRPr/>
            </a:pPr>
            <a:r>
              <a:rPr lang="ru-RU" dirty="0">
                <a:solidFill>
                  <a:srgbClr val="FFFFFF"/>
                </a:solidFill>
                <a:cs typeface="Arial" charset="0"/>
              </a:rPr>
              <a:t>тыс.рублей</a:t>
            </a:r>
          </a:p>
        </p:txBody>
      </p:sp>
      <p:sp>
        <p:nvSpPr>
          <p:cNvPr id="5" name="Овал 4"/>
          <p:cNvSpPr/>
          <p:nvPr/>
        </p:nvSpPr>
        <p:spPr>
          <a:xfrm>
            <a:off x="6516688" y="1844675"/>
            <a:ext cx="2376487" cy="24479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FFFFFF"/>
                </a:solidFill>
                <a:cs typeface="Arial" charset="0"/>
              </a:rPr>
              <a:t>4470,3</a:t>
            </a:r>
            <a:endParaRPr lang="ru-RU" dirty="0">
              <a:solidFill>
                <a:srgbClr val="FFFFFF"/>
              </a:solidFill>
              <a:cs typeface="Arial" charset="0"/>
            </a:endParaRPr>
          </a:p>
          <a:p>
            <a:pPr algn="ctr">
              <a:defRPr/>
            </a:pPr>
            <a:r>
              <a:rPr lang="ru-RU" dirty="0">
                <a:solidFill>
                  <a:srgbClr val="FFFFFF"/>
                </a:solidFill>
                <a:cs typeface="Arial" charset="0"/>
              </a:rPr>
              <a:t>тыс.рублей</a:t>
            </a:r>
          </a:p>
        </p:txBody>
      </p:sp>
      <p:sp>
        <p:nvSpPr>
          <p:cNvPr id="7" name="Овал 6"/>
          <p:cNvSpPr/>
          <p:nvPr/>
        </p:nvSpPr>
        <p:spPr>
          <a:xfrm>
            <a:off x="1835150" y="3716338"/>
            <a:ext cx="1512888" cy="86518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rgbClr val="FFFFFF"/>
                </a:solidFill>
                <a:cs typeface="Arial" charset="0"/>
              </a:rPr>
              <a:t>89,7 </a:t>
            </a:r>
            <a:r>
              <a:rPr lang="ru-RU" sz="1600" dirty="0" err="1" smtClean="0">
                <a:solidFill>
                  <a:srgbClr val="FFFFFF"/>
                </a:solidFill>
                <a:cs typeface="Arial" charset="0"/>
              </a:rPr>
              <a:t>тыс.руб</a:t>
            </a:r>
            <a:r>
              <a:rPr lang="en-US" sz="1600" dirty="0">
                <a:solidFill>
                  <a:srgbClr val="FFFFFF"/>
                </a:solidFill>
                <a:cs typeface="Arial" charset="0"/>
              </a:rPr>
              <a:t>.</a:t>
            </a:r>
            <a:endParaRPr lang="ru-RU" sz="16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932363" y="3789363"/>
            <a:ext cx="1584325" cy="863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rgbClr val="FFFFFF"/>
                </a:solidFill>
                <a:cs typeface="Arial" charset="0"/>
              </a:rPr>
              <a:t>90,5</a:t>
            </a:r>
            <a:endParaRPr lang="ru-RU" sz="1600" dirty="0">
              <a:solidFill>
                <a:srgbClr val="FFFFFF"/>
              </a:solidFill>
              <a:cs typeface="Arial" charset="0"/>
            </a:endParaRPr>
          </a:p>
          <a:p>
            <a:pPr algn="ctr">
              <a:defRPr/>
            </a:pPr>
            <a:r>
              <a:rPr lang="ru-RU" sz="1600" dirty="0" err="1">
                <a:solidFill>
                  <a:srgbClr val="FFFFFF"/>
                </a:solidFill>
                <a:cs typeface="Arial" charset="0"/>
              </a:rPr>
              <a:t>тыс.руб</a:t>
            </a:r>
            <a:r>
              <a:rPr lang="en-US" sz="1600" dirty="0">
                <a:solidFill>
                  <a:srgbClr val="FFFFFF"/>
                </a:solidFill>
                <a:cs typeface="Arial" charset="0"/>
              </a:rPr>
              <a:t>.</a:t>
            </a:r>
            <a:endParaRPr lang="ru-RU" sz="16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704138" y="3789363"/>
            <a:ext cx="1439862" cy="79216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rgbClr val="FFFFFF"/>
                </a:solidFill>
                <a:cs typeface="Arial" charset="0"/>
              </a:rPr>
              <a:t>11,2 </a:t>
            </a:r>
            <a:r>
              <a:rPr lang="ru-RU" sz="1600" dirty="0" err="1" smtClean="0">
                <a:solidFill>
                  <a:srgbClr val="FFFFFF"/>
                </a:solidFill>
                <a:cs typeface="Arial" charset="0"/>
              </a:rPr>
              <a:t>тыс.руб</a:t>
            </a:r>
            <a:r>
              <a:rPr lang="en-US" sz="1600" dirty="0">
                <a:solidFill>
                  <a:srgbClr val="FFFFFF"/>
                </a:solidFill>
                <a:cs typeface="Arial" charset="0"/>
              </a:rPr>
              <a:t>.</a:t>
            </a:r>
            <a:endParaRPr lang="ru-RU" sz="16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95288" y="5300663"/>
            <a:ext cx="504825" cy="431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95288" y="6165850"/>
            <a:ext cx="431800" cy="431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0122" name="TextBox 11"/>
          <p:cNvSpPr txBox="1">
            <a:spLocks noChangeArrowheads="1"/>
          </p:cNvSpPr>
          <p:nvPr/>
        </p:nvSpPr>
        <p:spPr bwMode="auto">
          <a:xfrm>
            <a:off x="1403350" y="1412875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2019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90123" name="TextBox 12"/>
          <p:cNvSpPr txBox="1">
            <a:spLocks noChangeArrowheads="1"/>
          </p:cNvSpPr>
          <p:nvPr/>
        </p:nvSpPr>
        <p:spPr bwMode="auto">
          <a:xfrm>
            <a:off x="4500563" y="1412875"/>
            <a:ext cx="7191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2020</a:t>
            </a:r>
            <a:endParaRPr lang="ru-RU" b="1" dirty="0">
              <a:latin typeface="Calibri" pitchFamily="34" charset="0"/>
            </a:endParaRPr>
          </a:p>
          <a:p>
            <a:endParaRPr lang="ru-RU" b="1" dirty="0">
              <a:latin typeface="Calibri" pitchFamily="34" charset="0"/>
            </a:endParaRPr>
          </a:p>
        </p:txBody>
      </p:sp>
      <p:sp>
        <p:nvSpPr>
          <p:cNvPr id="90124" name="TextBox 13"/>
          <p:cNvSpPr txBox="1">
            <a:spLocks noChangeArrowheads="1"/>
          </p:cNvSpPr>
          <p:nvPr/>
        </p:nvSpPr>
        <p:spPr bwMode="auto">
          <a:xfrm>
            <a:off x="7308850" y="1412875"/>
            <a:ext cx="719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2021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90125" name="TextBox 16"/>
          <p:cNvSpPr txBox="1">
            <a:spLocks noChangeArrowheads="1"/>
          </p:cNvSpPr>
          <p:nvPr/>
        </p:nvSpPr>
        <p:spPr bwMode="auto">
          <a:xfrm>
            <a:off x="1116013" y="6165850"/>
            <a:ext cx="7272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- </a:t>
            </a:r>
            <a:r>
              <a:rPr lang="ru-RU" sz="1600">
                <a:latin typeface="Calibri" pitchFamily="34" charset="0"/>
              </a:rPr>
              <a:t>непрограммные расходы бюджета Курганенского сельского поселения</a:t>
            </a:r>
          </a:p>
        </p:txBody>
      </p:sp>
      <p:sp>
        <p:nvSpPr>
          <p:cNvPr id="90126" name="TextBox 17"/>
          <p:cNvSpPr txBox="1">
            <a:spLocks noChangeArrowheads="1"/>
          </p:cNvSpPr>
          <p:nvPr/>
        </p:nvSpPr>
        <p:spPr bwMode="auto">
          <a:xfrm>
            <a:off x="1258888" y="5300663"/>
            <a:ext cx="72739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- </a:t>
            </a:r>
            <a:r>
              <a:rPr lang="ru-RU" sz="1600">
                <a:latin typeface="Calibri" pitchFamily="34" charset="0"/>
              </a:rPr>
              <a:t>расходы бюджета Курганенского сельского поселения, формируемые в рамках муниципальных программ Курганенского сельского поселения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000" b="1" smtClean="0">
                <a:solidFill>
                  <a:srgbClr val="00B050"/>
                </a:solidFill>
              </a:rPr>
              <a:t>Доля муниципальных программ социальной направленности в общем объеме программных расходов</a:t>
            </a:r>
          </a:p>
        </p:txBody>
      </p:sp>
      <p:graphicFrame>
        <p:nvGraphicFramePr>
          <p:cNvPr id="35842" name="Диаграмма 2"/>
          <p:cNvGraphicFramePr>
            <a:graphicFrameLocks/>
          </p:cNvGraphicFramePr>
          <p:nvPr/>
        </p:nvGraphicFramePr>
        <p:xfrm>
          <a:off x="477838" y="1338263"/>
          <a:ext cx="8134350" cy="3287712"/>
        </p:xfrm>
        <a:graphic>
          <a:graphicData uri="http://schemas.openxmlformats.org/presentationml/2006/ole">
            <p:oleObj spid="_x0000_s35842" name="Worksheet" r:id="rId3" imgW="5676857" imgH="2295515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000" dirty="0" smtClean="0"/>
              <a:t>Объем бюджетных ассигнований на реализацию программ в 2018-2019 годах</a:t>
            </a:r>
          </a:p>
        </p:txBody>
      </p:sp>
      <p:graphicFrame>
        <p:nvGraphicFramePr>
          <p:cNvPr id="36866" name="Диаграмма 2"/>
          <p:cNvGraphicFramePr>
            <a:graphicFrameLocks/>
          </p:cNvGraphicFramePr>
          <p:nvPr/>
        </p:nvGraphicFramePr>
        <p:xfrm>
          <a:off x="573088" y="1570038"/>
          <a:ext cx="8134350" cy="4106862"/>
        </p:xfrm>
        <a:graphic>
          <a:graphicData uri="http://schemas.openxmlformats.org/presentationml/2006/ole">
            <p:oleObj spid="_x0000_s36866" name="Worksheet" r:id="rId3" imgW="5676857" imgH="2866965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Двойная стрелка влево/вправо 13"/>
          <p:cNvSpPr/>
          <p:nvPr/>
        </p:nvSpPr>
        <p:spPr>
          <a:xfrm>
            <a:off x="2438400" y="228600"/>
            <a:ext cx="6400800" cy="1471613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Основы формирования проекта бюджета Курганенского сельского поселения Орловского района на </a:t>
            </a:r>
            <a:r>
              <a:rPr lang="ru-RU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2019 </a:t>
            </a: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 и плановый период </a:t>
            </a:r>
            <a:r>
              <a:rPr lang="ru-RU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2020 </a:t>
            </a: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 </a:t>
            </a:r>
            <a:r>
              <a:rPr lang="ru-RU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2021 </a:t>
            </a: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годов</a:t>
            </a:r>
          </a:p>
        </p:txBody>
      </p:sp>
      <p:sp>
        <p:nvSpPr>
          <p:cNvPr id="95237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2411413" y="1628775"/>
            <a:ext cx="3124200" cy="21717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1800" b="1" dirty="0">
                <a:latin typeface="Times New Roman" pitchFamily="18" charset="0"/>
              </a:rPr>
              <a:t>Прогноз социально-экономического развития Курганенского сельского поселения Орловского района на </a:t>
            </a:r>
            <a:r>
              <a:rPr lang="ru-RU" sz="1800" b="1" dirty="0" smtClean="0">
                <a:latin typeface="Times New Roman" pitchFamily="18" charset="0"/>
              </a:rPr>
              <a:t>2019-2021 </a:t>
            </a:r>
            <a:r>
              <a:rPr lang="ru-RU" sz="1800" b="1" dirty="0">
                <a:latin typeface="Times New Roman" pitchFamily="18" charset="0"/>
              </a:rPr>
              <a:t>годы</a:t>
            </a:r>
            <a:endParaRPr lang="ru-RU" sz="1800" dirty="0"/>
          </a:p>
        </p:txBody>
      </p:sp>
      <p:sp>
        <p:nvSpPr>
          <p:cNvPr id="95238" name="Rectangle 6"/>
          <p:cNvSpPr>
            <a:spLocks noGrp="1" noChangeArrowheads="1"/>
          </p:cNvSpPr>
          <p:nvPr>
            <p:ph sz="quarter" idx="2"/>
          </p:nvPr>
        </p:nvSpPr>
        <p:spPr>
          <a:xfrm>
            <a:off x="5500694" y="1685928"/>
            <a:ext cx="3124200" cy="2386014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1500" b="1" dirty="0"/>
              <a:t>Основные направления бюджетной политики и основные направления налоговой политики на </a:t>
            </a:r>
            <a:r>
              <a:rPr lang="ru-RU" sz="1500" b="1" dirty="0" smtClean="0"/>
              <a:t>2019-2021 </a:t>
            </a:r>
            <a:r>
              <a:rPr lang="ru-RU" sz="1500" b="1" dirty="0"/>
              <a:t>годы (Постановление Администрации Курганенского сельского поселения № </a:t>
            </a:r>
            <a:r>
              <a:rPr lang="ru-RU" sz="1500" b="1" dirty="0" smtClean="0"/>
              <a:t>149 </a:t>
            </a:r>
            <a:r>
              <a:rPr lang="ru-RU" sz="1500" b="1" dirty="0"/>
              <a:t>от </a:t>
            </a:r>
            <a:r>
              <a:rPr lang="ru-RU" sz="1500" b="1" dirty="0" smtClean="0"/>
              <a:t>26.10.2018)</a:t>
            </a:r>
            <a:r>
              <a:rPr lang="ru-RU" sz="1500" dirty="0" smtClean="0"/>
              <a:t> </a:t>
            </a:r>
            <a:endParaRPr lang="ru-RU" sz="1500" dirty="0"/>
          </a:p>
        </p:txBody>
      </p:sp>
      <p:sp>
        <p:nvSpPr>
          <p:cNvPr id="95240" name="Rectangle 8"/>
          <p:cNvSpPr>
            <a:spLocks noGrp="1" noChangeArrowheads="1"/>
          </p:cNvSpPr>
          <p:nvPr>
            <p:ph sz="quarter" idx="4"/>
          </p:nvPr>
        </p:nvSpPr>
        <p:spPr>
          <a:xfrm>
            <a:off x="5651500" y="3933825"/>
            <a:ext cx="3124200" cy="2171700"/>
          </a:xfrm>
        </p:spPr>
        <p:txBody>
          <a:bodyPr/>
          <a:lstStyle/>
          <a:p>
            <a:pPr algn="ctr" eaLnBrk="1" hangingPunct="1">
              <a:defRPr/>
            </a:pPr>
            <a:endParaRPr lang="ru-RU" sz="2000" b="1" dirty="0"/>
          </a:p>
          <a:p>
            <a:pPr algn="ctr" eaLnBrk="1" hangingPunct="1">
              <a:defRPr/>
            </a:pPr>
            <a:r>
              <a:rPr lang="ru-RU" sz="2000" b="1" dirty="0"/>
              <a:t>Проект областного закона «Об областном бюджете на </a:t>
            </a:r>
            <a:r>
              <a:rPr lang="ru-RU" sz="2000" b="1" dirty="0" smtClean="0"/>
              <a:t>2019 </a:t>
            </a:r>
            <a:r>
              <a:rPr lang="ru-RU" sz="2000" b="1" dirty="0"/>
              <a:t>на </a:t>
            </a:r>
            <a:r>
              <a:rPr lang="ru-RU" sz="2000" b="1" dirty="0" smtClean="0"/>
              <a:t>2020 </a:t>
            </a:r>
            <a:r>
              <a:rPr lang="ru-RU" sz="2000" b="1" dirty="0"/>
              <a:t>и </a:t>
            </a:r>
            <a:r>
              <a:rPr lang="ru-RU" sz="2000" b="1" dirty="0" smtClean="0"/>
              <a:t>2021 </a:t>
            </a:r>
            <a:r>
              <a:rPr lang="ru-RU" sz="2000" b="1" dirty="0"/>
              <a:t>годов»</a:t>
            </a:r>
          </a:p>
        </p:txBody>
      </p:sp>
      <p:sp>
        <p:nvSpPr>
          <p:cNvPr id="95241" name="Rectangle 9"/>
          <p:cNvSpPr>
            <a:spLocks noGrp="1" noChangeArrowheads="1"/>
          </p:cNvSpPr>
          <p:nvPr>
            <p:ph sz="quarter" idx="3"/>
          </p:nvPr>
        </p:nvSpPr>
        <p:spPr>
          <a:xfrm>
            <a:off x="2411413" y="3933825"/>
            <a:ext cx="3124200" cy="2171700"/>
          </a:xfrm>
        </p:spPr>
        <p:txBody>
          <a:bodyPr/>
          <a:lstStyle/>
          <a:p>
            <a:pPr algn="ctr" eaLnBrk="1" hangingPunct="1">
              <a:defRPr/>
            </a:pPr>
            <a:endParaRPr lang="ru-RU" sz="1800" b="1" dirty="0"/>
          </a:p>
          <a:p>
            <a:pPr algn="ctr" eaLnBrk="1" hangingPunct="1">
              <a:defRPr/>
            </a:pPr>
            <a:r>
              <a:rPr lang="ru-RU" sz="1800" b="1" dirty="0"/>
              <a:t>Муниципальные целевые программы Курганенского сельского поселения</a:t>
            </a:r>
          </a:p>
          <a:p>
            <a:pPr eaLnBrk="1" hangingPunct="1">
              <a:defRPr/>
            </a:pPr>
            <a:endParaRPr lang="ru-RU" sz="2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633412"/>
          </a:xfrm>
        </p:spPr>
        <p:txBody>
          <a:bodyPr/>
          <a:lstStyle/>
          <a:p>
            <a:pPr eaLnBrk="1" hangingPunct="1"/>
            <a:r>
              <a:rPr lang="ru-RU" sz="2000" dirty="0" smtClean="0"/>
              <a:t>Структура расходов бюджета </a:t>
            </a:r>
            <a:r>
              <a:rPr lang="ru-RU" sz="2000" dirty="0" smtClean="0">
                <a:latin typeface="Arial" charset="0"/>
              </a:rPr>
              <a:t>Курганенского сельского поселения</a:t>
            </a:r>
            <a:br>
              <a:rPr lang="ru-RU" sz="2000" dirty="0" smtClean="0">
                <a:latin typeface="Arial" charset="0"/>
              </a:rPr>
            </a:br>
            <a:r>
              <a:rPr lang="ru-RU" sz="2000" dirty="0" smtClean="0"/>
              <a:t> в 2019 году по разделам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288" y="3789363"/>
            <a:ext cx="2087562" cy="18716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FFFFFF"/>
                </a:solidFill>
                <a:cs typeface="Arial" charset="0"/>
              </a:rPr>
              <a:t>Социальная политика </a:t>
            </a:r>
            <a:r>
              <a:rPr lang="ru-RU" dirty="0" smtClean="0">
                <a:solidFill>
                  <a:srgbClr val="FFFFFF"/>
                </a:solidFill>
                <a:cs typeface="Arial" charset="0"/>
              </a:rPr>
              <a:t> 1,0</a:t>
            </a:r>
            <a:r>
              <a:rPr lang="ru-RU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ru-RU" dirty="0">
                <a:solidFill>
                  <a:srgbClr val="FFFFFF"/>
                </a:solidFill>
                <a:cs typeface="Arial" charset="0"/>
              </a:rPr>
              <a:t>%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627313" y="3716338"/>
            <a:ext cx="2160587" cy="18716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FFFFFF"/>
                </a:solidFill>
                <a:cs typeface="Arial" charset="0"/>
              </a:rPr>
              <a:t>Образование</a:t>
            </a:r>
          </a:p>
          <a:p>
            <a:pPr algn="ctr"/>
            <a:r>
              <a:rPr lang="ru-RU" dirty="0" smtClean="0">
                <a:solidFill>
                  <a:srgbClr val="FFFFFF"/>
                </a:solidFill>
                <a:cs typeface="Arial" charset="0"/>
              </a:rPr>
              <a:t>0,1 </a:t>
            </a:r>
            <a:r>
              <a:rPr lang="ru-RU" dirty="0">
                <a:solidFill>
                  <a:srgbClr val="FFFFFF"/>
                </a:solidFill>
                <a:cs typeface="Arial" charset="0"/>
              </a:rPr>
              <a:t>%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39750" y="1052513"/>
            <a:ext cx="4248150" cy="122396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FFFFFF"/>
                </a:solidFill>
                <a:cs typeface="Arial" charset="0"/>
              </a:rPr>
              <a:t>Национальная безопасность и правоохранительная деятельность        </a:t>
            </a:r>
            <a:r>
              <a:rPr lang="ru-RU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0,3 </a:t>
            </a:r>
            <a:r>
              <a:rPr lang="ru-RU" dirty="0" smtClean="0">
                <a:solidFill>
                  <a:srgbClr val="FFFFFF"/>
                </a:solidFill>
                <a:cs typeface="Arial" charset="0"/>
              </a:rPr>
              <a:t> </a:t>
            </a:r>
            <a:r>
              <a:rPr lang="ru-RU" dirty="0">
                <a:solidFill>
                  <a:srgbClr val="FFFFFF"/>
                </a:solidFill>
                <a:cs typeface="Arial" charset="0"/>
              </a:rPr>
              <a:t>%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076825" y="1125539"/>
            <a:ext cx="3633788" cy="101757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FFFFFF"/>
                </a:solidFill>
                <a:cs typeface="Arial" charset="0"/>
              </a:rPr>
              <a:t>Общегосударственные вопросы   </a:t>
            </a:r>
            <a:endParaRPr lang="ru-RU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62,2 </a:t>
            </a:r>
            <a:r>
              <a:rPr lang="ru-RU" dirty="0">
                <a:solidFill>
                  <a:srgbClr val="FFFFFF"/>
                </a:solidFill>
                <a:cs typeface="Arial" charset="0"/>
              </a:rPr>
              <a:t>%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072066" y="3071810"/>
            <a:ext cx="3635375" cy="93345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FFFFFF"/>
                </a:solidFill>
                <a:cs typeface="Arial" charset="0"/>
              </a:rPr>
              <a:t>Жилищно-коммунальное хозяйство </a:t>
            </a:r>
            <a:r>
              <a:rPr lang="ru-RU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5,6 </a:t>
            </a:r>
            <a:r>
              <a:rPr lang="ru-RU" dirty="0" smtClean="0">
                <a:solidFill>
                  <a:srgbClr val="FFFFFF"/>
                </a:solidFill>
                <a:cs typeface="Arial" charset="0"/>
              </a:rPr>
              <a:t>%</a:t>
            </a:r>
            <a:endParaRPr lang="ru-RU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932363" y="4292600"/>
            <a:ext cx="3635375" cy="13684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000000"/>
                </a:solidFill>
                <a:cs typeface="Arial" charset="0"/>
              </a:rPr>
              <a:t>Культура, кинематография  </a:t>
            </a:r>
            <a:endParaRPr lang="ru-RU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 dirty="0" smtClean="0">
                <a:solidFill>
                  <a:srgbClr val="000000"/>
                </a:solidFill>
                <a:cs typeface="Arial" charset="0"/>
              </a:rPr>
              <a:t>27,6 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%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39750" y="2276475"/>
            <a:ext cx="4248150" cy="722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FFFFFF"/>
                </a:solidFill>
                <a:cs typeface="Arial" charset="0"/>
              </a:rPr>
              <a:t>Физическая культура и спорт </a:t>
            </a:r>
            <a:r>
              <a:rPr lang="ru-RU" dirty="0" smtClean="0">
                <a:solidFill>
                  <a:srgbClr val="FFFFFF"/>
                </a:solidFill>
                <a:cs typeface="Arial" charset="0"/>
              </a:rPr>
              <a:t> 0,9  </a:t>
            </a:r>
            <a:r>
              <a:rPr lang="ru-RU" dirty="0">
                <a:solidFill>
                  <a:srgbClr val="FFFFFF"/>
                </a:solidFill>
                <a:cs typeface="Arial" charset="0"/>
              </a:rPr>
              <a:t>%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39750" y="2997200"/>
            <a:ext cx="4248150" cy="7191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000000"/>
                </a:solidFill>
                <a:latin typeface="Arial" charset="0"/>
                <a:cs typeface="Arial" charset="0"/>
              </a:rPr>
              <a:t>Национальная оборона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cs typeface="Arial" charset="0"/>
              </a:rPr>
              <a:t>1,3</a:t>
            </a:r>
            <a:r>
              <a:rPr lang="ru-RU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%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71472" y="2285992"/>
            <a:ext cx="4248150" cy="722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FFFFFF"/>
                </a:solidFill>
                <a:cs typeface="Arial" charset="0"/>
              </a:rPr>
              <a:t>Физическая культура и спорт </a:t>
            </a:r>
            <a:r>
              <a:rPr lang="ru-RU" dirty="0" smtClean="0">
                <a:solidFill>
                  <a:srgbClr val="FFFFFF"/>
                </a:solidFill>
                <a:cs typeface="Arial" charset="0"/>
              </a:rPr>
              <a:t> 0,9  </a:t>
            </a:r>
            <a:r>
              <a:rPr lang="ru-RU" dirty="0">
                <a:solidFill>
                  <a:srgbClr val="FFFFFF"/>
                </a:solidFill>
                <a:cs typeface="Arial" charset="0"/>
              </a:rPr>
              <a:t>%</a:t>
            </a: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929190" y="2214554"/>
          <a:ext cx="3643338" cy="7143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43338"/>
              </a:tblGrid>
              <a:tr h="714380">
                <a:tc>
                  <a:txBody>
                    <a:bodyPr/>
                    <a:lstStyle/>
                    <a:p>
                      <a:pPr algn="ctr"/>
                      <a:endParaRPr lang="ru-RU" sz="800" b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Национальная экономика</a:t>
                      </a:r>
                      <a:r>
                        <a:rPr lang="ru-RU" b="0" baseline="0" dirty="0" smtClean="0">
                          <a:solidFill>
                            <a:schemeClr val="bg1"/>
                          </a:solidFill>
                        </a:rPr>
                        <a:t>   1,5 %</a:t>
                      </a:r>
                      <a:endParaRPr lang="ru-RU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Контактная информация</a:t>
            </a:r>
          </a:p>
        </p:txBody>
      </p:sp>
      <p:sp>
        <p:nvSpPr>
          <p:cNvPr id="94210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472518" cy="4525963"/>
          </a:xfrm>
        </p:spPr>
        <p:txBody>
          <a:bodyPr/>
          <a:lstStyle/>
          <a:p>
            <a:pPr indent="12700" algn="ctr">
              <a:lnSpc>
                <a:spcPct val="80000"/>
              </a:lnSpc>
              <a:buFont typeface="Arial" charset="0"/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Arial" charset="0"/>
              </a:rPr>
              <a:t> Администрация Курганенского сельского поселения Орловского района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347526, Ростовская область, Орловский район, 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хутор Курганный переулок Театральный, 1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Глава Администрации Курганенского сельского поселения 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– </a:t>
            </a:r>
            <a:r>
              <a:rPr lang="ru-RU" sz="2000" dirty="0" err="1" smtClean="0">
                <a:latin typeface="Arial" charset="0"/>
              </a:rPr>
              <a:t>Батманова</a:t>
            </a:r>
            <a:r>
              <a:rPr lang="ru-RU" sz="2000" dirty="0" smtClean="0">
                <a:latin typeface="Arial" charset="0"/>
              </a:rPr>
              <a:t> Надежда Викторовна</a:t>
            </a:r>
          </a:p>
          <a:p>
            <a:pPr indent="12700">
              <a:lnSpc>
                <a:spcPct val="80000"/>
              </a:lnSpc>
              <a:buNone/>
            </a:pPr>
            <a:r>
              <a:rPr lang="ru-RU" sz="2000" dirty="0" smtClean="0">
                <a:latin typeface="Arial" charset="0"/>
              </a:rPr>
              <a:t> Тел.(факс) : </a:t>
            </a:r>
            <a:r>
              <a:rPr lang="en-US" sz="2000" dirty="0" smtClean="0">
                <a:latin typeface="Arial" charset="0"/>
              </a:rPr>
              <a:t>8</a:t>
            </a:r>
            <a:r>
              <a:rPr lang="ru-RU" sz="2000" dirty="0" smtClean="0">
                <a:latin typeface="Arial" charset="0"/>
              </a:rPr>
              <a:t>(86375) 55-9-01      </a:t>
            </a:r>
            <a:r>
              <a:rPr lang="en-US" sz="2000" dirty="0" smtClean="0">
                <a:latin typeface="Arial" charset="0"/>
              </a:rPr>
              <a:t>8</a:t>
            </a:r>
            <a:r>
              <a:rPr lang="ru-RU" sz="2000" dirty="0" smtClean="0">
                <a:latin typeface="Arial" charset="0"/>
              </a:rPr>
              <a:t>(86375) 55-9-01,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err="1" smtClean="0">
                <a:latin typeface="Arial" charset="0"/>
              </a:rPr>
              <a:t>е-mail</a:t>
            </a:r>
            <a:r>
              <a:rPr lang="ru-RU" sz="2000" dirty="0" smtClean="0">
                <a:latin typeface="Arial" charset="0"/>
              </a:rPr>
              <a:t>: </a:t>
            </a:r>
            <a:r>
              <a:rPr lang="en-US" sz="2000" dirty="0" smtClean="0">
                <a:latin typeface="Arial" charset="0"/>
              </a:rPr>
              <a:t>sp29310@</a:t>
            </a:r>
            <a:r>
              <a:rPr lang="ru-RU" sz="2000" dirty="0" err="1" smtClean="0">
                <a:latin typeface="Arial" charset="0"/>
              </a:rPr>
              <a:t>don</a:t>
            </a:r>
            <a:r>
              <a:rPr lang="en-US" sz="2000" dirty="0" err="1" smtClean="0">
                <a:latin typeface="Arial" charset="0"/>
              </a:rPr>
              <a:t>pac</a:t>
            </a:r>
            <a:r>
              <a:rPr lang="ru-RU" sz="2000" dirty="0" smtClean="0">
                <a:latin typeface="Arial" charset="0"/>
              </a:rPr>
              <a:t>.</a:t>
            </a:r>
            <a:r>
              <a:rPr lang="ru-RU" sz="2000" dirty="0" err="1" smtClean="0">
                <a:latin typeface="Arial" charset="0"/>
              </a:rPr>
              <a:t>ru</a:t>
            </a:r>
            <a:endParaRPr lang="ru-RU" sz="2000" dirty="0" smtClean="0">
              <a:latin typeface="Arial" charset="0"/>
            </a:endParaRP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График (режим) работы: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 понедельник – пятница – 8.00 – 1</a:t>
            </a:r>
            <a:r>
              <a:rPr lang="en-US" sz="2000" dirty="0" smtClean="0">
                <a:latin typeface="Arial" charset="0"/>
              </a:rPr>
              <a:t>6</a:t>
            </a:r>
            <a:r>
              <a:rPr lang="ru-RU" sz="2000" dirty="0" smtClean="0">
                <a:latin typeface="Arial" charset="0"/>
              </a:rPr>
              <a:t>.</a:t>
            </a:r>
            <a:r>
              <a:rPr lang="en-US" sz="2000" dirty="0" smtClean="0">
                <a:latin typeface="Arial" charset="0"/>
              </a:rPr>
              <a:t>12</a:t>
            </a:r>
            <a:r>
              <a:rPr lang="ru-RU" sz="2000" dirty="0" smtClean="0">
                <a:latin typeface="Arial" charset="0"/>
              </a:rPr>
              <a:t>; 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предпраздничные дни – </a:t>
            </a:r>
            <a:r>
              <a:rPr lang="en-US" sz="2000" dirty="0" smtClean="0">
                <a:latin typeface="Arial" charset="0"/>
              </a:rPr>
              <a:t>8</a:t>
            </a:r>
            <a:r>
              <a:rPr lang="ru-RU" sz="2000" dirty="0" smtClean="0">
                <a:latin typeface="Arial" charset="0"/>
              </a:rPr>
              <a:t>.00 – 1</a:t>
            </a:r>
            <a:r>
              <a:rPr lang="en-US" sz="2000" dirty="0" smtClean="0">
                <a:latin typeface="Arial" charset="0"/>
              </a:rPr>
              <a:t>5.12</a:t>
            </a:r>
            <a:r>
              <a:rPr lang="ru-RU" sz="2000" dirty="0" smtClean="0">
                <a:latin typeface="Arial" charset="0"/>
              </a:rPr>
              <a:t>; 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суббота и воскресенье – выходные дни;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 перерыв – 12.00 – 13.00. </a:t>
            </a:r>
            <a:endParaRPr lang="en-US" sz="2000" dirty="0" smtClean="0">
              <a:latin typeface="Arial" charset="0"/>
            </a:endParaRP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График приема: последний понедельник месяца с 14 до 15 часов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endParaRPr lang="ru-RU" sz="800" dirty="0" smtClean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Заголовок 1"/>
          <p:cNvSpPr>
            <a:spLocks noGrp="1"/>
          </p:cNvSpPr>
          <p:nvPr>
            <p:ph type="ctrTitle"/>
          </p:nvPr>
        </p:nvSpPr>
        <p:spPr>
          <a:xfrm>
            <a:off x="250825" y="260350"/>
            <a:ext cx="8569325" cy="792163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558ED5"/>
                </a:solidFill>
                <a:latin typeface="Arial" charset="0"/>
              </a:rPr>
              <a:t>Б</a:t>
            </a:r>
            <a:r>
              <a:rPr lang="ru-RU" sz="2400" b="1" dirty="0" smtClean="0">
                <a:solidFill>
                  <a:srgbClr val="558ED5"/>
                </a:solidFill>
              </a:rPr>
              <a:t>юджет</a:t>
            </a:r>
            <a:r>
              <a:rPr lang="ru-RU" sz="2400" b="1" dirty="0" smtClean="0">
                <a:solidFill>
                  <a:srgbClr val="558ED5"/>
                </a:solidFill>
                <a:latin typeface="Arial" charset="0"/>
              </a:rPr>
              <a:t> </a:t>
            </a:r>
            <a:r>
              <a:rPr lang="ru-RU" sz="2400" b="1" dirty="0" smtClean="0">
                <a:solidFill>
                  <a:srgbClr val="558ED5"/>
                </a:solidFill>
              </a:rPr>
              <a:t>Курганенского сельского поселения на 2019 год и плановый период 2020 и 2021 годов направлен на решение следующих ключевых задач:</a:t>
            </a:r>
          </a:p>
        </p:txBody>
      </p:sp>
      <p:sp>
        <p:nvSpPr>
          <p:cNvPr id="8806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88" y="1484313"/>
            <a:ext cx="8569325" cy="5041900"/>
          </a:xfrm>
        </p:spPr>
        <p:txBody>
          <a:bodyPr/>
          <a:lstStyle/>
          <a:p>
            <a:r>
              <a:rPr lang="ru-RU" sz="2600" smtClean="0">
                <a:solidFill>
                  <a:schemeClr val="tx1"/>
                </a:solidFill>
                <a:latin typeface="Times New Roman" pitchFamily="18" charset="0"/>
              </a:rPr>
              <a:t>1) 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обязательств;</a:t>
            </a:r>
          </a:p>
          <a:p>
            <a:r>
              <a:rPr lang="ru-RU" sz="2600" smtClean="0">
                <a:solidFill>
                  <a:schemeClr val="tx1"/>
                </a:solidFill>
                <a:latin typeface="Times New Roman" pitchFamily="18" charset="0"/>
              </a:rPr>
              <a:t>2) повышение эффективности бюджетной политики, в том числе за счет роста эффективности бюджетных расходов;</a:t>
            </a:r>
          </a:p>
          <a:p>
            <a:r>
              <a:rPr lang="ru-RU" sz="2600" smtClean="0">
                <a:solidFill>
                  <a:schemeClr val="tx1"/>
                </a:solidFill>
                <a:latin typeface="Times New Roman" pitchFamily="18" charset="0"/>
              </a:rPr>
              <a:t>3) соответствие финансовых возможностей Курганенского сельского поселения ключевым направлениям развития;</a:t>
            </a:r>
          </a:p>
          <a:p>
            <a:r>
              <a:rPr lang="ru-RU" sz="2600" smtClean="0">
                <a:solidFill>
                  <a:schemeClr val="tx1"/>
                </a:solidFill>
                <a:latin typeface="Times New Roman" pitchFamily="18" charset="0"/>
              </a:rPr>
              <a:t>4) повышение роли бюджетной политики для поддержки экономического роста;</a:t>
            </a:r>
          </a:p>
          <a:p>
            <a:r>
              <a:rPr lang="ru-RU" sz="2600" smtClean="0">
                <a:solidFill>
                  <a:schemeClr val="tx1"/>
                </a:solidFill>
                <a:latin typeface="Times New Roman" pitchFamily="18" charset="0"/>
              </a:rPr>
              <a:t>5) повышение прозрачности и открытости бюджетного процесса.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295400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17375E"/>
                </a:solidFill>
              </a:rPr>
              <a:t>Основные параметры бюджета Курганенского сельского поселения</a:t>
            </a:r>
            <a:r>
              <a:rPr lang="ru-RU" sz="2000" dirty="0" smtClean="0">
                <a:solidFill>
                  <a:srgbClr val="17375E"/>
                </a:solidFill>
              </a:rPr>
              <a:t/>
            </a:r>
            <a:br>
              <a:rPr lang="ru-RU" sz="2000" dirty="0" smtClean="0">
                <a:solidFill>
                  <a:srgbClr val="17375E"/>
                </a:solidFill>
              </a:rPr>
            </a:br>
            <a:r>
              <a:rPr lang="ru-RU" sz="2000" b="1" dirty="0" smtClean="0">
                <a:solidFill>
                  <a:srgbClr val="17375E"/>
                </a:solidFill>
              </a:rPr>
              <a:t>«О бюджете на 2019 год и на плановый период 2020 и 2021 годов»</a:t>
            </a:r>
            <a:r>
              <a:rPr lang="en-US" sz="2400" b="1" dirty="0" smtClean="0">
                <a:solidFill>
                  <a:srgbClr val="17375E"/>
                </a:solidFill>
              </a:rPr>
              <a:t/>
            </a:r>
            <a:br>
              <a:rPr lang="en-US" sz="2400" b="1" dirty="0" smtClean="0">
                <a:solidFill>
                  <a:srgbClr val="17375E"/>
                </a:solidFill>
              </a:rPr>
            </a:br>
            <a:r>
              <a:rPr lang="ru-RU" sz="1800" dirty="0" smtClean="0"/>
              <a:t>(тыс. рублей)</a:t>
            </a:r>
          </a:p>
        </p:txBody>
      </p:sp>
      <p:graphicFrame>
        <p:nvGraphicFramePr>
          <p:cNvPr id="30784" name="Group 64"/>
          <p:cNvGraphicFramePr>
            <a:graphicFrameLocks noGrp="1"/>
          </p:cNvGraphicFramePr>
          <p:nvPr>
            <p:ph idx="1"/>
          </p:nvPr>
        </p:nvGraphicFramePr>
        <p:xfrm>
          <a:off x="684213" y="1844675"/>
          <a:ext cx="7775575" cy="4078301"/>
        </p:xfrm>
        <a:graphic>
          <a:graphicData uri="http://schemas.openxmlformats.org/drawingml/2006/table">
            <a:tbl>
              <a:tblPr/>
              <a:tblGrid>
                <a:gridCol w="2570162"/>
                <a:gridCol w="1216025"/>
                <a:gridCol w="1285875"/>
                <a:gridCol w="1284288"/>
                <a:gridCol w="1419225"/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2018 год первонач.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 Доходы, всего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6321,9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5 784,7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4 378,4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4 254,7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из них: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2289,6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2 085,9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2 184,1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2 268,4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222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4032,3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3 698,8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2 194,3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1 986,3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II.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Расходы, всего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6550,8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6 012,4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4615,7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4500,4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902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III.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Дефицит (-), 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профицит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(+)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-228,9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- 210,3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- 220,1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- 228,5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VI.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Источники финансирования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228,9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210,3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220,1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228,5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008063"/>
          </a:xfrm>
        </p:spPr>
        <p:txBody>
          <a:bodyPr/>
          <a:lstStyle/>
          <a:p>
            <a:pPr eaLnBrk="1" hangingPunct="1"/>
            <a:r>
              <a:rPr lang="ru-RU" sz="2300" b="1" dirty="0" smtClean="0">
                <a:solidFill>
                  <a:srgbClr val="558ED5"/>
                </a:solidFill>
              </a:rPr>
              <a:t>Объем безвозмездных поступлений в бюджет </a:t>
            </a:r>
            <a:r>
              <a:rPr lang="ru-RU" sz="2300" b="1" dirty="0" smtClean="0">
                <a:solidFill>
                  <a:srgbClr val="558ED5"/>
                </a:solidFill>
                <a:latin typeface="Arial" charset="0"/>
              </a:rPr>
              <a:t>Курганенского сельского поселения </a:t>
            </a:r>
            <a:r>
              <a:rPr lang="ru-RU" sz="2300" b="1" dirty="0" smtClean="0">
                <a:solidFill>
                  <a:srgbClr val="558ED5"/>
                </a:solidFill>
              </a:rPr>
              <a:t>Орловского района</a:t>
            </a:r>
          </a:p>
        </p:txBody>
      </p:sp>
      <p:graphicFrame>
        <p:nvGraphicFramePr>
          <p:cNvPr id="69694" name="Group 62"/>
          <p:cNvGraphicFramePr>
            <a:graphicFrameLocks noGrp="1"/>
          </p:cNvGraphicFramePr>
          <p:nvPr/>
        </p:nvGraphicFramePr>
        <p:xfrm>
          <a:off x="179388" y="1557338"/>
          <a:ext cx="8785225" cy="4449765"/>
        </p:xfrm>
        <a:graphic>
          <a:graphicData uri="http://schemas.openxmlformats.org/drawingml/2006/table">
            <a:tbl>
              <a:tblPr/>
              <a:tblGrid>
                <a:gridCol w="1871662"/>
                <a:gridCol w="1550988"/>
                <a:gridCol w="1270000"/>
                <a:gridCol w="1284287"/>
                <a:gridCol w="1538288"/>
                <a:gridCol w="1270000"/>
              </a:tblGrid>
              <a:tr h="8890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2017 год (факт)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2018 год (первоначальный бюджет)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2019 год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(план)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35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тыс.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рублей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тыс.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темп роста в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тыс.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темп роста в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3069,0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4032,3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131,4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3 698,8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91,7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том числе: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Дотации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2999,5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3438,0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3423,5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99,6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Субвенции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109,4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76,7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47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Иные межбюджетные трансферты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518,3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91,1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17,6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hlink"/>
                </a:solidFill>
              </a:rPr>
              <a:t>Доходы бюджета Курганенского сельского поселения Орловского района</a:t>
            </a:r>
          </a:p>
        </p:txBody>
      </p:sp>
      <p:graphicFrame>
        <p:nvGraphicFramePr>
          <p:cNvPr id="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791832" y="1201738"/>
          <a:ext cx="8105775" cy="444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17375E"/>
                </a:solidFill>
              </a:rPr>
              <a:t>Динамика налоговых и неналоговых доходов бюджета Курганенского сельского поселения  Орловского района</a:t>
            </a:r>
            <a:endParaRPr lang="ru-RU" sz="2800" dirty="0" smtClean="0">
              <a:solidFill>
                <a:schemeClr val="hlink"/>
              </a:solidFill>
            </a:endParaRPr>
          </a:p>
        </p:txBody>
      </p:sp>
      <p:graphicFrame>
        <p:nvGraphicFramePr>
          <p:cNvPr id="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791832" y="1201738"/>
          <a:ext cx="8105775" cy="444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2500" b="1" dirty="0" smtClean="0">
                <a:solidFill>
                  <a:srgbClr val="C00000"/>
                </a:solidFill>
              </a:rPr>
              <a:t>Структура налоговых доходов бюджета Курганенского сельского поселения в </a:t>
            </a:r>
            <a:r>
              <a:rPr lang="ru-RU" sz="2500" b="1" dirty="0" smtClean="0">
                <a:solidFill>
                  <a:srgbClr val="C00000"/>
                </a:solidFill>
                <a:latin typeface="Arial" charset="0"/>
              </a:rPr>
              <a:t>2019</a:t>
            </a:r>
            <a:r>
              <a:rPr lang="ru-RU" sz="2500" b="1" dirty="0" smtClean="0">
                <a:solidFill>
                  <a:srgbClr val="C00000"/>
                </a:solidFill>
              </a:rPr>
              <a:t> году, </a:t>
            </a:r>
            <a:r>
              <a:rPr lang="ru-RU" sz="2500" b="1" dirty="0" smtClean="0">
                <a:solidFill>
                  <a:srgbClr val="C00000"/>
                </a:solidFill>
                <a:latin typeface="Arial" charset="0"/>
              </a:rPr>
              <a:t>2085,9</a:t>
            </a:r>
            <a:r>
              <a:rPr lang="ru-RU" sz="2500" b="1" dirty="0" smtClean="0">
                <a:solidFill>
                  <a:srgbClr val="C00000"/>
                </a:solidFill>
              </a:rPr>
              <a:t> </a:t>
            </a:r>
            <a:r>
              <a:rPr lang="ru-RU" sz="2500" b="1" dirty="0" smtClean="0">
                <a:solidFill>
                  <a:srgbClr val="C00000"/>
                </a:solidFill>
              </a:rPr>
              <a:t>тыс.рублей</a:t>
            </a:r>
            <a:endParaRPr lang="ru-RU" sz="2500" dirty="0" smtClean="0">
              <a:solidFill>
                <a:srgbClr val="C00000"/>
              </a:solidFill>
            </a:endParaRPr>
          </a:p>
        </p:txBody>
      </p:sp>
      <p:graphicFrame>
        <p:nvGraphicFramePr>
          <p:cNvPr id="81923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423863" y="1528763"/>
          <a:ext cx="8405812" cy="4106862"/>
        </p:xfrm>
        <a:graphic>
          <a:graphicData uri="http://schemas.openxmlformats.org/presentationml/2006/ole">
            <p:oleObj spid="_x0000_s81923" name="Worksheet" r:id="rId3" imgW="5867435" imgH="2866965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>
          <a:xfrm>
            <a:off x="539750" y="620713"/>
            <a:ext cx="8229600" cy="561975"/>
          </a:xfrm>
        </p:spPr>
        <p:txBody>
          <a:bodyPr/>
          <a:lstStyle/>
          <a:p>
            <a:pPr eaLnBrk="1" hangingPunct="1"/>
            <a:r>
              <a:rPr lang="ru-RU" sz="2600" b="1" smtClean="0">
                <a:solidFill>
                  <a:srgbClr val="C00000"/>
                </a:solidFill>
              </a:rPr>
              <a:t/>
            </a:r>
            <a:br>
              <a:rPr lang="ru-RU" sz="2600" b="1" smtClean="0">
                <a:solidFill>
                  <a:srgbClr val="C00000"/>
                </a:solidFill>
              </a:rPr>
            </a:br>
            <a:r>
              <a:rPr lang="ru-RU" sz="2600" b="1" smtClean="0">
                <a:solidFill>
                  <a:srgbClr val="C00000"/>
                </a:solidFill>
              </a:rPr>
              <a:t>Безвозмездные поступления в бюджет Курганенского сельского поселения</a:t>
            </a:r>
            <a:br>
              <a:rPr lang="ru-RU" sz="2600" b="1" smtClean="0">
                <a:solidFill>
                  <a:srgbClr val="C00000"/>
                </a:solidFill>
              </a:rPr>
            </a:br>
            <a:r>
              <a:rPr lang="ru-RU" sz="2200" smtClean="0"/>
              <a:t/>
            </a:r>
            <a:br>
              <a:rPr lang="ru-RU" sz="2200" smtClean="0"/>
            </a:br>
            <a:r>
              <a:rPr lang="ru-RU" sz="1400" b="1" smtClean="0"/>
              <a:t> </a:t>
            </a:r>
            <a:r>
              <a:rPr lang="ru-RU" sz="1400" smtClean="0"/>
              <a:t/>
            </a:r>
            <a:br>
              <a:rPr lang="ru-RU" sz="1400" smtClean="0"/>
            </a:br>
            <a:r>
              <a:rPr lang="en-US" sz="1400" smtClean="0"/>
              <a:t>							(</a:t>
            </a:r>
            <a:r>
              <a:rPr lang="ru-RU" sz="1400" b="1" smtClean="0">
                <a:solidFill>
                  <a:srgbClr val="002060"/>
                </a:solidFill>
              </a:rPr>
              <a:t>тыс.рублей</a:t>
            </a:r>
            <a:r>
              <a:rPr lang="en-US" sz="1400" b="1" smtClean="0">
                <a:solidFill>
                  <a:srgbClr val="002060"/>
                </a:solidFill>
              </a:rPr>
              <a:t>)</a:t>
            </a:r>
            <a:r>
              <a:rPr lang="ru-RU" sz="1400" smtClean="0"/>
              <a:t/>
            </a:r>
            <a:br>
              <a:rPr lang="ru-RU" sz="1400" smtClean="0"/>
            </a:br>
            <a:endParaRPr lang="ru-RU" sz="1400" smtClean="0"/>
          </a:p>
        </p:txBody>
      </p:sp>
      <p:graphicFrame>
        <p:nvGraphicFramePr>
          <p:cNvPr id="6146" name="Объект 2"/>
          <p:cNvGraphicFramePr>
            <a:graphicFrameLocks noGrp="1"/>
          </p:cNvGraphicFramePr>
          <p:nvPr>
            <p:ph idx="1"/>
          </p:nvPr>
        </p:nvGraphicFramePr>
        <p:xfrm>
          <a:off x="1365250" y="1419225"/>
          <a:ext cx="6891338" cy="4421188"/>
        </p:xfrm>
        <a:graphic>
          <a:graphicData uri="http://schemas.openxmlformats.org/presentationml/2006/ole">
            <p:oleObj spid="_x0000_s6146" name="Worksheet" r:id="rId3" imgW="4810076" imgH="3086151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лан">
  <a:themeElements>
    <a:clrScheme name="План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План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лан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4902</TotalTime>
  <Words>991</Words>
  <Application>Microsoft Office PowerPoint</Application>
  <PresentationFormat>Экран (4:3)</PresentationFormat>
  <Paragraphs>290</Paragraphs>
  <Slides>21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4" baseType="lpstr">
      <vt:lpstr>Тема Office</vt:lpstr>
      <vt:lpstr>План</vt:lpstr>
      <vt:lpstr>Лист Microsoft Office Excel 97-2003</vt:lpstr>
      <vt:lpstr>ПРОЕКТ БЮДЖЕТА Курганенского сельского поселения Орловского района на 2019 год и на плановый период 2020 и 2021 годов</vt:lpstr>
      <vt:lpstr>Слайд 2</vt:lpstr>
      <vt:lpstr>Бюджет Курганенского сельского поселения на 2019 год и плановый период 2020 и 2021 годов направлен на решение следующих ключевых задач:</vt:lpstr>
      <vt:lpstr>Основные параметры бюджета Курганенского сельского поселения «О бюджете на 2019 год и на плановый период 2020 и 2021 годов» (тыс. рублей)</vt:lpstr>
      <vt:lpstr>Объем безвозмездных поступлений в бюджет Курганенского сельского поселения Орловского района</vt:lpstr>
      <vt:lpstr>Доходы бюджета Курганенского сельского поселения Орловского района</vt:lpstr>
      <vt:lpstr>Динамика налоговых и неналоговых доходов бюджета Курганенского сельского поселения  Орловского района</vt:lpstr>
      <vt:lpstr>Структура налоговых доходов бюджета Курганенского сельского поселения в 2019 году, 2085,9 тыс.рублей</vt:lpstr>
      <vt:lpstr> Безвозмездные поступления в бюджет Курганенского сельского поселения           (тыс.рублей) </vt:lpstr>
      <vt:lpstr>Динамика поступлений земельного налога в бюджет Курганенского сельского поселения</vt:lpstr>
      <vt:lpstr>Динамика расходов бюджета Курганенского сельского поселения        (тыс. рублей)</vt:lpstr>
      <vt:lpstr>Расходы бюджета Курганенского сельского поселения в 2019 году 6195,0 тыс.рублей</vt:lpstr>
      <vt:lpstr>Расходы бюджета Курганенского сельского поселения в 2019 году 5993,2тыс. руб.</vt:lpstr>
      <vt:lpstr>Структура муниципальных программ Курганенского сельского поселения на 2019 год</vt:lpstr>
      <vt:lpstr>Структура муниципальных программ Курганенского сельского поселения на 2020 год</vt:lpstr>
      <vt:lpstr>Структура муниципальных программ Курганенского сельского поселения на 2021 год</vt:lpstr>
      <vt:lpstr>Расходы бюджета Курганенского сельского поселения, формируемые в рамках муниципальных программ Курганенского сельского поселения, и непрограммные расходы</vt:lpstr>
      <vt:lpstr>Доля муниципальных программ социальной направленности в общем объеме программных расходов</vt:lpstr>
      <vt:lpstr>Объем бюджетных ассигнований на реализацию программ в 2018-2019 годах</vt:lpstr>
      <vt:lpstr>Структура расходов бюджета Курганенского сельского поселения  в 2019 году по разделам</vt:lpstr>
      <vt:lpstr>Контактная информация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</dc:title>
  <dc:creator>User</dc:creator>
  <cp:lastModifiedBy>user</cp:lastModifiedBy>
  <cp:revision>325</cp:revision>
  <dcterms:created xsi:type="dcterms:W3CDTF">2012-10-21T15:40:11Z</dcterms:created>
  <dcterms:modified xsi:type="dcterms:W3CDTF">2019-02-04T10:51:51Z</dcterms:modified>
</cp:coreProperties>
</file>