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93" r:id="rId2"/>
    <p:sldId id="299" r:id="rId3"/>
    <p:sldId id="300" r:id="rId4"/>
    <p:sldId id="301" r:id="rId5"/>
    <p:sldId id="302" r:id="rId6"/>
    <p:sldId id="303" r:id="rId7"/>
    <p:sldId id="296" r:id="rId8"/>
    <p:sldId id="265" r:id="rId9"/>
    <p:sldId id="288" r:id="rId10"/>
    <p:sldId id="292" r:id="rId11"/>
    <p:sldId id="289" r:id="rId12"/>
    <p:sldId id="263" r:id="rId13"/>
    <p:sldId id="281" r:id="rId14"/>
    <p:sldId id="312" r:id="rId15"/>
    <p:sldId id="308" r:id="rId16"/>
    <p:sldId id="282" r:id="rId17"/>
    <p:sldId id="309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985" autoAdjust="0"/>
    <p:restoredTop sz="94624" autoAdjust="0"/>
  </p:normalViewPr>
  <p:slideViewPr>
    <p:cSldViewPr>
      <p:cViewPr>
        <p:scale>
          <a:sx n="60" d="100"/>
          <a:sy n="60" d="100"/>
        </p:scale>
        <p:origin x="-1512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44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CA30F9-26C2-4BA3-9198-3F0028F0390B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1"/>
      <dgm:spPr/>
    </dgm:pt>
    <dgm:pt modelId="{0016478E-CFDC-45B7-9FB6-E255F40828E0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Подготовлена  бюджетная отчетность</a:t>
          </a:r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AEDE59C-DD01-47E3-9B8E-17EC55EAEAF4}" type="parTrans" cxnId="{D536DF06-3504-4607-8238-6848459F3300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2601EBA-3DA4-4C05-BE3A-FF32FB4E08DD}" type="sibTrans" cxnId="{D536DF06-3504-4607-8238-6848459F3300}">
      <dgm:prSet custT="1"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FA584A0-6732-41CD-81CB-373B0337DC07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Принята Финансовым отделом Администрации Орловского района</a:t>
          </a:r>
        </a:p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16 февраля 2018 года</a:t>
          </a:r>
          <a:endParaRPr lang="ru-RU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D8D43B5-B443-4C2B-9387-1DF83CDE4DF4}" type="parTrans" cxnId="{C69EFD70-61B5-4ABC-8645-9A1B57A36CBA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34F0443-E787-4DA9-8EF0-3D9DF9C72EAB}" type="sibTrans" cxnId="{C69EFD70-61B5-4ABC-8645-9A1B57A36CBA}">
      <dgm:prSet custT="1"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9886D1E-901C-4EA6-8987-54CC485A7747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Представлена в Контрольно-Счетный орган Администрации Орловского района </a:t>
          </a:r>
        </a:p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02 апреля 2018 года 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(заключение по проверке от </a:t>
          </a: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18.04.2018 года)</a:t>
          </a:r>
          <a:endParaRPr lang="ru-RU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3EB811E-E90C-48F4-AABD-422C4A262D1E}" type="parTrans" cxnId="{7E080914-71CD-4807-9F72-80B90DC5BCE7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5C96033-475B-4AB5-826B-35DE0194DB36}" type="sibTrans" cxnId="{7E080914-71CD-4807-9F72-80B90DC5BCE7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73C99EE-2FC0-40E6-A906-5E091E3CBCB4}">
      <dgm:prSet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Проект отчета за 2017 год принят Собранием депутатов Курганенского сельского поселения</a:t>
          </a:r>
        </a:p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28 апреля 2018 года</a:t>
          </a:r>
          <a:endParaRPr lang="ru-RU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225A779-D0CA-457D-A272-E994C55701E6}" type="parTrans" cxnId="{4563D3C1-98A8-47EE-A181-191281EDE1A1}">
      <dgm:prSet/>
      <dgm:spPr/>
      <dgm:t>
        <a:bodyPr/>
        <a:lstStyle/>
        <a:p>
          <a:endParaRPr lang="ru-RU"/>
        </a:p>
      </dgm:t>
    </dgm:pt>
    <dgm:pt modelId="{9CC1705C-8BED-43DF-939A-B20DE1F0D009}" type="sibTrans" cxnId="{4563D3C1-98A8-47EE-A181-191281EDE1A1}">
      <dgm:prSet/>
      <dgm:spPr/>
      <dgm:t>
        <a:bodyPr/>
        <a:lstStyle/>
        <a:p>
          <a:endParaRPr lang="ru-RU"/>
        </a:p>
      </dgm:t>
    </dgm:pt>
    <dgm:pt modelId="{78514EED-8F44-4FDF-AC24-D7184D956278}" type="pres">
      <dgm:prSet presAssocID="{05CA30F9-26C2-4BA3-9198-3F0028F0390B}" presName="Name0" presStyleCnt="0">
        <dgm:presLayoutVars>
          <dgm:dir/>
          <dgm:resizeHandles val="exact"/>
        </dgm:presLayoutVars>
      </dgm:prSet>
      <dgm:spPr/>
    </dgm:pt>
    <dgm:pt modelId="{5B101AB2-8E43-478A-8CA5-B2BC78C2D1D6}" type="pres">
      <dgm:prSet presAssocID="{0016478E-CFDC-45B7-9FB6-E255F40828E0}" presName="node" presStyleLbl="node1" presStyleIdx="0" presStyleCnt="4" custScaleX="271654" custScaleY="282942" custLinFactNeighborX="-1502" custLinFactNeighborY="-19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79425B-33BA-4EE9-8410-36648C840D7B}" type="pres">
      <dgm:prSet presAssocID="{12601EBA-3DA4-4C05-BE3A-FF32FB4E08DD}" presName="sibTrans" presStyleLbl="sibTrans2D1" presStyleIdx="0" presStyleCnt="3"/>
      <dgm:spPr/>
      <dgm:t>
        <a:bodyPr/>
        <a:lstStyle/>
        <a:p>
          <a:endParaRPr lang="ru-RU"/>
        </a:p>
      </dgm:t>
    </dgm:pt>
    <dgm:pt modelId="{617452BC-C61C-4A66-B40C-47D4FEB0163F}" type="pres">
      <dgm:prSet presAssocID="{12601EBA-3DA4-4C05-BE3A-FF32FB4E08DD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13ED52B7-9A24-45EB-88E2-9792487BEB46}" type="pres">
      <dgm:prSet presAssocID="{5FA584A0-6732-41CD-81CB-373B0337DC07}" presName="node" presStyleLbl="node1" presStyleIdx="1" presStyleCnt="4" custScaleX="230266" custScaleY="282942" custLinFactNeighborX="-455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724977-2F3E-4EEB-82B6-504D9FBB3F95}" type="pres">
      <dgm:prSet presAssocID="{234F0443-E787-4DA9-8EF0-3D9DF9C72EAB}" presName="sibTrans" presStyleLbl="sibTrans2D1" presStyleIdx="1" presStyleCnt="3"/>
      <dgm:spPr/>
      <dgm:t>
        <a:bodyPr/>
        <a:lstStyle/>
        <a:p>
          <a:endParaRPr lang="ru-RU"/>
        </a:p>
      </dgm:t>
    </dgm:pt>
    <dgm:pt modelId="{FBDFEED7-AA1F-4376-A584-196F6B936DF0}" type="pres">
      <dgm:prSet presAssocID="{234F0443-E787-4DA9-8EF0-3D9DF9C72EAB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C3C0FA1D-88F6-46DE-9F78-3083AD2EF220}" type="pres">
      <dgm:prSet presAssocID="{19886D1E-901C-4EA6-8987-54CC485A7747}" presName="node" presStyleLbl="node1" presStyleIdx="2" presStyleCnt="4" custScaleX="253307" custScaleY="282942" custLinFactNeighborX="-50527" custLinFactNeighborY="1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B656E0-204E-4EED-9680-F469A4E68846}" type="pres">
      <dgm:prSet presAssocID="{B5C96033-475B-4AB5-826B-35DE0194DB36}" presName="sibTrans" presStyleLbl="sibTrans2D1" presStyleIdx="2" presStyleCnt="3" custLinFactNeighborX="-27101" custLinFactNeighborY="17697"/>
      <dgm:spPr/>
      <dgm:t>
        <a:bodyPr/>
        <a:lstStyle/>
        <a:p>
          <a:endParaRPr lang="ru-RU"/>
        </a:p>
      </dgm:t>
    </dgm:pt>
    <dgm:pt modelId="{755E0045-09C1-4A33-97BB-5A87D0614554}" type="pres">
      <dgm:prSet presAssocID="{B5C96033-475B-4AB5-826B-35DE0194DB36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40925747-DD1E-4B77-9C31-67010C2222F6}" type="pres">
      <dgm:prSet presAssocID="{B73C99EE-2FC0-40E6-A906-5E091E3CBCB4}" presName="node" presStyleLbl="node1" presStyleIdx="3" presStyleCnt="4" custScaleX="299109" custScaleY="282940" custLinFactNeighborX="1502" custLinFactNeighborY="-32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69EFD70-61B5-4ABC-8645-9A1B57A36CBA}" srcId="{05CA30F9-26C2-4BA3-9198-3F0028F0390B}" destId="{5FA584A0-6732-41CD-81CB-373B0337DC07}" srcOrd="1" destOrd="0" parTransId="{ED8D43B5-B443-4C2B-9387-1DF83CDE4DF4}" sibTransId="{234F0443-E787-4DA9-8EF0-3D9DF9C72EAB}"/>
    <dgm:cxn modelId="{B39A4C2E-E658-4808-A512-0866E7F581CD}" type="presOf" srcId="{05CA30F9-26C2-4BA3-9198-3F0028F0390B}" destId="{78514EED-8F44-4FDF-AC24-D7184D956278}" srcOrd="0" destOrd="0" presId="urn:microsoft.com/office/officeart/2005/8/layout/process1"/>
    <dgm:cxn modelId="{7E080914-71CD-4807-9F72-80B90DC5BCE7}" srcId="{05CA30F9-26C2-4BA3-9198-3F0028F0390B}" destId="{19886D1E-901C-4EA6-8987-54CC485A7747}" srcOrd="2" destOrd="0" parTransId="{43EB811E-E90C-48F4-AABD-422C4A262D1E}" sibTransId="{B5C96033-475B-4AB5-826B-35DE0194DB36}"/>
    <dgm:cxn modelId="{D536DF06-3504-4607-8238-6848459F3300}" srcId="{05CA30F9-26C2-4BA3-9198-3F0028F0390B}" destId="{0016478E-CFDC-45B7-9FB6-E255F40828E0}" srcOrd="0" destOrd="0" parTransId="{2AEDE59C-DD01-47E3-9B8E-17EC55EAEAF4}" sibTransId="{12601EBA-3DA4-4C05-BE3A-FF32FB4E08DD}"/>
    <dgm:cxn modelId="{C8E851EA-B167-47AF-8AAB-FEBAB2B074AD}" type="presOf" srcId="{B73C99EE-2FC0-40E6-A906-5E091E3CBCB4}" destId="{40925747-DD1E-4B77-9C31-67010C2222F6}" srcOrd="0" destOrd="0" presId="urn:microsoft.com/office/officeart/2005/8/layout/process1"/>
    <dgm:cxn modelId="{199C40E3-0FE1-465E-AB52-8959D822E76C}" type="presOf" srcId="{B5C96033-475B-4AB5-826B-35DE0194DB36}" destId="{66B656E0-204E-4EED-9680-F469A4E68846}" srcOrd="0" destOrd="0" presId="urn:microsoft.com/office/officeart/2005/8/layout/process1"/>
    <dgm:cxn modelId="{1E815E2E-46F4-4CC3-8EB3-748F5C8EFAEF}" type="presOf" srcId="{B5C96033-475B-4AB5-826B-35DE0194DB36}" destId="{755E0045-09C1-4A33-97BB-5A87D0614554}" srcOrd="1" destOrd="0" presId="urn:microsoft.com/office/officeart/2005/8/layout/process1"/>
    <dgm:cxn modelId="{3D36968A-8A60-42F0-8C34-09D8E1F9EC1D}" type="presOf" srcId="{234F0443-E787-4DA9-8EF0-3D9DF9C72EAB}" destId="{93724977-2F3E-4EEB-82B6-504D9FBB3F95}" srcOrd="0" destOrd="0" presId="urn:microsoft.com/office/officeart/2005/8/layout/process1"/>
    <dgm:cxn modelId="{4563D3C1-98A8-47EE-A181-191281EDE1A1}" srcId="{05CA30F9-26C2-4BA3-9198-3F0028F0390B}" destId="{B73C99EE-2FC0-40E6-A906-5E091E3CBCB4}" srcOrd="3" destOrd="0" parTransId="{0225A779-D0CA-457D-A272-E994C55701E6}" sibTransId="{9CC1705C-8BED-43DF-939A-B20DE1F0D009}"/>
    <dgm:cxn modelId="{6A21C6E2-1FA9-4379-B4E3-3B375FCBEBD0}" type="presOf" srcId="{5FA584A0-6732-41CD-81CB-373B0337DC07}" destId="{13ED52B7-9A24-45EB-88E2-9792487BEB46}" srcOrd="0" destOrd="0" presId="urn:microsoft.com/office/officeart/2005/8/layout/process1"/>
    <dgm:cxn modelId="{4305F479-B10C-4C7E-8996-8B5BA08C455D}" type="presOf" srcId="{0016478E-CFDC-45B7-9FB6-E255F40828E0}" destId="{5B101AB2-8E43-478A-8CA5-B2BC78C2D1D6}" srcOrd="0" destOrd="0" presId="urn:microsoft.com/office/officeart/2005/8/layout/process1"/>
    <dgm:cxn modelId="{B135CF7C-45B2-428B-AA18-77331771C699}" type="presOf" srcId="{12601EBA-3DA4-4C05-BE3A-FF32FB4E08DD}" destId="{617452BC-C61C-4A66-B40C-47D4FEB0163F}" srcOrd="1" destOrd="0" presId="urn:microsoft.com/office/officeart/2005/8/layout/process1"/>
    <dgm:cxn modelId="{6238ED0B-C71B-4110-91C5-FB964D521DDF}" type="presOf" srcId="{234F0443-E787-4DA9-8EF0-3D9DF9C72EAB}" destId="{FBDFEED7-AA1F-4376-A584-196F6B936DF0}" srcOrd="1" destOrd="0" presId="urn:microsoft.com/office/officeart/2005/8/layout/process1"/>
    <dgm:cxn modelId="{078A0539-1697-441A-8623-7FB1C33255F1}" type="presOf" srcId="{12601EBA-3DA4-4C05-BE3A-FF32FB4E08DD}" destId="{E179425B-33BA-4EE9-8410-36648C840D7B}" srcOrd="0" destOrd="0" presId="urn:microsoft.com/office/officeart/2005/8/layout/process1"/>
    <dgm:cxn modelId="{42D9B454-AFF1-42B0-BB9D-E69D8FE082AE}" type="presOf" srcId="{19886D1E-901C-4EA6-8987-54CC485A7747}" destId="{C3C0FA1D-88F6-46DE-9F78-3083AD2EF220}" srcOrd="0" destOrd="0" presId="urn:microsoft.com/office/officeart/2005/8/layout/process1"/>
    <dgm:cxn modelId="{DF7A03A5-F44B-4446-AC9B-C479932FB8CE}" type="presParOf" srcId="{78514EED-8F44-4FDF-AC24-D7184D956278}" destId="{5B101AB2-8E43-478A-8CA5-B2BC78C2D1D6}" srcOrd="0" destOrd="0" presId="urn:microsoft.com/office/officeart/2005/8/layout/process1"/>
    <dgm:cxn modelId="{8B547884-3D8F-4CA9-8F7F-6EE1F1342542}" type="presParOf" srcId="{78514EED-8F44-4FDF-AC24-D7184D956278}" destId="{E179425B-33BA-4EE9-8410-36648C840D7B}" srcOrd="1" destOrd="0" presId="urn:microsoft.com/office/officeart/2005/8/layout/process1"/>
    <dgm:cxn modelId="{2C329B81-01C8-4B20-9F06-8F83ABDBCF8D}" type="presParOf" srcId="{E179425B-33BA-4EE9-8410-36648C840D7B}" destId="{617452BC-C61C-4A66-B40C-47D4FEB0163F}" srcOrd="0" destOrd="0" presId="urn:microsoft.com/office/officeart/2005/8/layout/process1"/>
    <dgm:cxn modelId="{E2844F8B-4B81-45F4-A4C9-4CA880B30582}" type="presParOf" srcId="{78514EED-8F44-4FDF-AC24-D7184D956278}" destId="{13ED52B7-9A24-45EB-88E2-9792487BEB46}" srcOrd="2" destOrd="0" presId="urn:microsoft.com/office/officeart/2005/8/layout/process1"/>
    <dgm:cxn modelId="{C045CB7F-A9C2-423C-8E03-965F0443F85E}" type="presParOf" srcId="{78514EED-8F44-4FDF-AC24-D7184D956278}" destId="{93724977-2F3E-4EEB-82B6-504D9FBB3F95}" srcOrd="3" destOrd="0" presId="urn:microsoft.com/office/officeart/2005/8/layout/process1"/>
    <dgm:cxn modelId="{E79D48FE-32F7-4C84-B87E-4FDD895FB46D}" type="presParOf" srcId="{93724977-2F3E-4EEB-82B6-504D9FBB3F95}" destId="{FBDFEED7-AA1F-4376-A584-196F6B936DF0}" srcOrd="0" destOrd="0" presId="urn:microsoft.com/office/officeart/2005/8/layout/process1"/>
    <dgm:cxn modelId="{FFD5E21D-A519-4770-829C-16120DAAEB3E}" type="presParOf" srcId="{78514EED-8F44-4FDF-AC24-D7184D956278}" destId="{C3C0FA1D-88F6-46DE-9F78-3083AD2EF220}" srcOrd="4" destOrd="0" presId="urn:microsoft.com/office/officeart/2005/8/layout/process1"/>
    <dgm:cxn modelId="{CE28A96E-9AC0-44AF-B54E-498FC48127E2}" type="presParOf" srcId="{78514EED-8F44-4FDF-AC24-D7184D956278}" destId="{66B656E0-204E-4EED-9680-F469A4E68846}" srcOrd="5" destOrd="0" presId="urn:microsoft.com/office/officeart/2005/8/layout/process1"/>
    <dgm:cxn modelId="{5C03BF62-80D8-4C22-9023-4347EE0EDB6F}" type="presParOf" srcId="{66B656E0-204E-4EED-9680-F469A4E68846}" destId="{755E0045-09C1-4A33-97BB-5A87D0614554}" srcOrd="0" destOrd="0" presId="urn:microsoft.com/office/officeart/2005/8/layout/process1"/>
    <dgm:cxn modelId="{CF1E99C6-A5C1-44C9-AF29-25C2D0320B0A}" type="presParOf" srcId="{78514EED-8F44-4FDF-AC24-D7184D956278}" destId="{40925747-DD1E-4B77-9C31-67010C2222F6}" srcOrd="6" destOrd="0" presId="urn:microsoft.com/office/officeart/2005/8/layout/process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71A4ABD-D008-401B-893E-A397E7B86FA8}" type="doc">
      <dgm:prSet loTypeId="urn:microsoft.com/office/officeart/2005/8/layout/hierarchy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8E80DAB8-448B-4FB3-8AE3-48233A56AC9B}">
      <dgm:prSet phldrT="[Текст]"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Основные направления бюджетной и налоговой политики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39DA466D-6D60-42EE-9F24-5962D22BBCB2}" type="parTrans" cxnId="{2F8A6870-91C3-4D2C-8E53-79C7CE280C66}">
      <dgm:prSet/>
      <dgm:spPr/>
      <dgm:t>
        <a:bodyPr/>
        <a:lstStyle/>
        <a:p>
          <a:endParaRPr lang="ru-RU" sz="2800">
            <a:latin typeface="Times New Roman" pitchFamily="18" charset="0"/>
            <a:cs typeface="Times New Roman" pitchFamily="18" charset="0"/>
          </a:endParaRPr>
        </a:p>
      </dgm:t>
    </dgm:pt>
    <dgm:pt modelId="{52AAC429-20E5-4D4E-8D0C-35AFEEEF8AD4}" type="sibTrans" cxnId="{2F8A6870-91C3-4D2C-8E53-79C7CE280C66}">
      <dgm:prSet/>
      <dgm:spPr/>
      <dgm:t>
        <a:bodyPr/>
        <a:lstStyle/>
        <a:p>
          <a:endParaRPr lang="ru-RU" sz="2800">
            <a:latin typeface="Times New Roman" pitchFamily="18" charset="0"/>
            <a:cs typeface="Times New Roman" pitchFamily="18" charset="0"/>
          </a:endParaRPr>
        </a:p>
      </dgm:t>
    </dgm:pt>
    <dgm:pt modelId="{8F115B2A-0B5E-40FB-A804-8048C8954BA9}">
      <dgm:prSet phldrT="[Текст]"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Обеспеченная устойчивость бюджета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7457DFDC-AD22-4F1C-A564-BBB5B3AE2D46}" type="parTrans" cxnId="{C6FD75D1-00C7-4E2D-91B8-35BA5F75911E}">
      <dgm:prSet/>
      <dgm:spPr/>
      <dgm:t>
        <a:bodyPr/>
        <a:lstStyle/>
        <a:p>
          <a:endParaRPr lang="ru-RU" sz="2800">
            <a:latin typeface="Times New Roman" pitchFamily="18" charset="0"/>
            <a:cs typeface="Times New Roman" pitchFamily="18" charset="0"/>
          </a:endParaRPr>
        </a:p>
      </dgm:t>
    </dgm:pt>
    <dgm:pt modelId="{5EE6A466-D891-4D92-B7A7-F404E1ED1052}" type="sibTrans" cxnId="{C6FD75D1-00C7-4E2D-91B8-35BA5F75911E}">
      <dgm:prSet/>
      <dgm:spPr/>
      <dgm:t>
        <a:bodyPr/>
        <a:lstStyle/>
        <a:p>
          <a:endParaRPr lang="ru-RU" sz="2800">
            <a:latin typeface="Times New Roman" pitchFamily="18" charset="0"/>
            <a:cs typeface="Times New Roman" pitchFamily="18" charset="0"/>
          </a:endParaRPr>
        </a:p>
      </dgm:t>
    </dgm:pt>
    <dgm:pt modelId="{94346F86-ED2B-43AF-A783-F878E65388EC}">
      <dgm:prSet phldrT="[Текст]"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Выполнены социально-значимые обязательства перед гражданами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992F5151-01EF-4A44-9FD3-A575302EE20E}" type="parTrans" cxnId="{BDC1850A-6EFE-4DFE-B70F-72FB4BAC3537}">
      <dgm:prSet/>
      <dgm:spPr/>
      <dgm:t>
        <a:bodyPr/>
        <a:lstStyle/>
        <a:p>
          <a:endParaRPr lang="ru-RU" sz="2800">
            <a:latin typeface="Times New Roman" pitchFamily="18" charset="0"/>
            <a:cs typeface="Times New Roman" pitchFamily="18" charset="0"/>
          </a:endParaRPr>
        </a:p>
      </dgm:t>
    </dgm:pt>
    <dgm:pt modelId="{171B7A1C-120B-4064-86EE-6B462FB82147}" type="sibTrans" cxnId="{BDC1850A-6EFE-4DFE-B70F-72FB4BAC3537}">
      <dgm:prSet/>
      <dgm:spPr/>
      <dgm:t>
        <a:bodyPr/>
        <a:lstStyle/>
        <a:p>
          <a:endParaRPr lang="ru-RU" sz="2800">
            <a:latin typeface="Times New Roman" pitchFamily="18" charset="0"/>
            <a:cs typeface="Times New Roman" pitchFamily="18" charset="0"/>
          </a:endParaRPr>
        </a:p>
      </dgm:t>
    </dgm:pt>
    <dgm:pt modelId="{1ABECFA6-3643-4EE0-B259-AFF7B8A36D4B}" type="pres">
      <dgm:prSet presAssocID="{F71A4ABD-D008-401B-893E-A397E7B86FA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A115F59-8631-42E6-85A8-753025048CAA}" type="pres">
      <dgm:prSet presAssocID="{8E80DAB8-448B-4FB3-8AE3-48233A56AC9B}" presName="hierRoot1" presStyleCnt="0"/>
      <dgm:spPr/>
    </dgm:pt>
    <dgm:pt modelId="{EE0A6871-B509-44D5-ADD0-D74673C88546}" type="pres">
      <dgm:prSet presAssocID="{8E80DAB8-448B-4FB3-8AE3-48233A56AC9B}" presName="composite" presStyleCnt="0"/>
      <dgm:spPr/>
    </dgm:pt>
    <dgm:pt modelId="{9AE45CE2-DAA6-499D-A7D9-CAC8C082F69F}" type="pres">
      <dgm:prSet presAssocID="{8E80DAB8-448B-4FB3-8AE3-48233A56AC9B}" presName="background" presStyleLbl="node0" presStyleIdx="0" presStyleCnt="1"/>
      <dgm:spPr/>
      <dgm:t>
        <a:bodyPr/>
        <a:lstStyle/>
        <a:p>
          <a:endParaRPr lang="ru-RU"/>
        </a:p>
      </dgm:t>
    </dgm:pt>
    <dgm:pt modelId="{CEAF9AAE-3B3E-4C5C-BDF3-9101D73B2D93}" type="pres">
      <dgm:prSet presAssocID="{8E80DAB8-448B-4FB3-8AE3-48233A56AC9B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DB46DE1-ACAC-46D5-8451-069DB9AAF95E}" type="pres">
      <dgm:prSet presAssocID="{8E80DAB8-448B-4FB3-8AE3-48233A56AC9B}" presName="hierChild2" presStyleCnt="0"/>
      <dgm:spPr/>
    </dgm:pt>
    <dgm:pt modelId="{12F27F1B-87EB-43F3-9383-80F15D87426D}" type="pres">
      <dgm:prSet presAssocID="{7457DFDC-AD22-4F1C-A564-BBB5B3AE2D46}" presName="Name10" presStyleLbl="parChTrans1D2" presStyleIdx="0" presStyleCnt="2"/>
      <dgm:spPr/>
      <dgm:t>
        <a:bodyPr/>
        <a:lstStyle/>
        <a:p>
          <a:endParaRPr lang="ru-RU"/>
        </a:p>
      </dgm:t>
    </dgm:pt>
    <dgm:pt modelId="{3A084938-298B-4F0A-A77A-C9BDFF57F9D3}" type="pres">
      <dgm:prSet presAssocID="{8F115B2A-0B5E-40FB-A804-8048C8954BA9}" presName="hierRoot2" presStyleCnt="0"/>
      <dgm:spPr/>
    </dgm:pt>
    <dgm:pt modelId="{F8948167-6BAA-4C04-BFE6-E03BFD9B600F}" type="pres">
      <dgm:prSet presAssocID="{8F115B2A-0B5E-40FB-A804-8048C8954BA9}" presName="composite2" presStyleCnt="0"/>
      <dgm:spPr/>
    </dgm:pt>
    <dgm:pt modelId="{22F9840E-1E10-4DC5-B72F-1ED75FEB61C7}" type="pres">
      <dgm:prSet presAssocID="{8F115B2A-0B5E-40FB-A804-8048C8954BA9}" presName="background2" presStyleLbl="node2" presStyleIdx="0" presStyleCnt="2"/>
      <dgm:spPr/>
    </dgm:pt>
    <dgm:pt modelId="{C75265B0-90B9-4F4B-A6F7-03AEFEC78B5B}" type="pres">
      <dgm:prSet presAssocID="{8F115B2A-0B5E-40FB-A804-8048C8954BA9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8AA4DE8-F673-4240-B600-BED71566F626}" type="pres">
      <dgm:prSet presAssocID="{8F115B2A-0B5E-40FB-A804-8048C8954BA9}" presName="hierChild3" presStyleCnt="0"/>
      <dgm:spPr/>
    </dgm:pt>
    <dgm:pt modelId="{9D389BD7-7F43-475F-BF6E-40A526B23B81}" type="pres">
      <dgm:prSet presAssocID="{992F5151-01EF-4A44-9FD3-A575302EE20E}" presName="Name10" presStyleLbl="parChTrans1D2" presStyleIdx="1" presStyleCnt="2"/>
      <dgm:spPr/>
      <dgm:t>
        <a:bodyPr/>
        <a:lstStyle/>
        <a:p>
          <a:endParaRPr lang="ru-RU"/>
        </a:p>
      </dgm:t>
    </dgm:pt>
    <dgm:pt modelId="{E0E743C7-D522-4F9A-B84F-71F0E8E56C2A}" type="pres">
      <dgm:prSet presAssocID="{94346F86-ED2B-43AF-A783-F878E65388EC}" presName="hierRoot2" presStyleCnt="0"/>
      <dgm:spPr/>
    </dgm:pt>
    <dgm:pt modelId="{92796322-62C3-4E97-AEF5-9E55445ADB3D}" type="pres">
      <dgm:prSet presAssocID="{94346F86-ED2B-43AF-A783-F878E65388EC}" presName="composite2" presStyleCnt="0"/>
      <dgm:spPr/>
    </dgm:pt>
    <dgm:pt modelId="{90393973-7E7E-4D59-BD99-927AABC66BC7}" type="pres">
      <dgm:prSet presAssocID="{94346F86-ED2B-43AF-A783-F878E65388EC}" presName="background2" presStyleLbl="node2" presStyleIdx="1" presStyleCnt="2"/>
      <dgm:spPr/>
    </dgm:pt>
    <dgm:pt modelId="{E6CC890D-7AEC-4CFB-954E-4D51576D0E0E}" type="pres">
      <dgm:prSet presAssocID="{94346F86-ED2B-43AF-A783-F878E65388EC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D65F456-8D07-40AC-B936-3AC0E204CBC5}" type="pres">
      <dgm:prSet presAssocID="{94346F86-ED2B-43AF-A783-F878E65388EC}" presName="hierChild3" presStyleCnt="0"/>
      <dgm:spPr/>
    </dgm:pt>
  </dgm:ptLst>
  <dgm:cxnLst>
    <dgm:cxn modelId="{2F8A6870-91C3-4D2C-8E53-79C7CE280C66}" srcId="{F71A4ABD-D008-401B-893E-A397E7B86FA8}" destId="{8E80DAB8-448B-4FB3-8AE3-48233A56AC9B}" srcOrd="0" destOrd="0" parTransId="{39DA466D-6D60-42EE-9F24-5962D22BBCB2}" sibTransId="{52AAC429-20E5-4D4E-8D0C-35AFEEEF8AD4}"/>
    <dgm:cxn modelId="{BDC1850A-6EFE-4DFE-B70F-72FB4BAC3537}" srcId="{8E80DAB8-448B-4FB3-8AE3-48233A56AC9B}" destId="{94346F86-ED2B-43AF-A783-F878E65388EC}" srcOrd="1" destOrd="0" parTransId="{992F5151-01EF-4A44-9FD3-A575302EE20E}" sibTransId="{171B7A1C-120B-4064-86EE-6B462FB82147}"/>
    <dgm:cxn modelId="{38679F64-30D2-4E12-AA08-2A4E7E8B39C9}" type="presOf" srcId="{992F5151-01EF-4A44-9FD3-A575302EE20E}" destId="{9D389BD7-7F43-475F-BF6E-40A526B23B81}" srcOrd="0" destOrd="0" presId="urn:microsoft.com/office/officeart/2005/8/layout/hierarchy1"/>
    <dgm:cxn modelId="{2118F29F-6F51-42E8-A5B3-21AEF172F75A}" type="presOf" srcId="{8F115B2A-0B5E-40FB-A804-8048C8954BA9}" destId="{C75265B0-90B9-4F4B-A6F7-03AEFEC78B5B}" srcOrd="0" destOrd="0" presId="urn:microsoft.com/office/officeart/2005/8/layout/hierarchy1"/>
    <dgm:cxn modelId="{2FE5797E-4F2C-4D2D-BB03-3E67CD893A1E}" type="presOf" srcId="{7457DFDC-AD22-4F1C-A564-BBB5B3AE2D46}" destId="{12F27F1B-87EB-43F3-9383-80F15D87426D}" srcOrd="0" destOrd="0" presId="urn:microsoft.com/office/officeart/2005/8/layout/hierarchy1"/>
    <dgm:cxn modelId="{24E2AA4E-9030-4085-B3E9-01491F9978B1}" type="presOf" srcId="{8E80DAB8-448B-4FB3-8AE3-48233A56AC9B}" destId="{CEAF9AAE-3B3E-4C5C-BDF3-9101D73B2D93}" srcOrd="0" destOrd="0" presId="urn:microsoft.com/office/officeart/2005/8/layout/hierarchy1"/>
    <dgm:cxn modelId="{152C3D34-6652-4701-9316-389E2E7F87D5}" type="presOf" srcId="{94346F86-ED2B-43AF-A783-F878E65388EC}" destId="{E6CC890D-7AEC-4CFB-954E-4D51576D0E0E}" srcOrd="0" destOrd="0" presId="urn:microsoft.com/office/officeart/2005/8/layout/hierarchy1"/>
    <dgm:cxn modelId="{FE3CB792-00EC-41A9-8222-282D6E00C3C7}" type="presOf" srcId="{F71A4ABD-D008-401B-893E-A397E7B86FA8}" destId="{1ABECFA6-3643-4EE0-B259-AFF7B8A36D4B}" srcOrd="0" destOrd="0" presId="urn:microsoft.com/office/officeart/2005/8/layout/hierarchy1"/>
    <dgm:cxn modelId="{C6FD75D1-00C7-4E2D-91B8-35BA5F75911E}" srcId="{8E80DAB8-448B-4FB3-8AE3-48233A56AC9B}" destId="{8F115B2A-0B5E-40FB-A804-8048C8954BA9}" srcOrd="0" destOrd="0" parTransId="{7457DFDC-AD22-4F1C-A564-BBB5B3AE2D46}" sibTransId="{5EE6A466-D891-4D92-B7A7-F404E1ED1052}"/>
    <dgm:cxn modelId="{012D40A4-A819-4FAE-AD2B-151D542E809D}" type="presParOf" srcId="{1ABECFA6-3643-4EE0-B259-AFF7B8A36D4B}" destId="{7A115F59-8631-42E6-85A8-753025048CAA}" srcOrd="0" destOrd="0" presId="urn:microsoft.com/office/officeart/2005/8/layout/hierarchy1"/>
    <dgm:cxn modelId="{A6FDFF93-66B8-4A0D-8FD8-46A3BFF4C505}" type="presParOf" srcId="{7A115F59-8631-42E6-85A8-753025048CAA}" destId="{EE0A6871-B509-44D5-ADD0-D74673C88546}" srcOrd="0" destOrd="0" presId="urn:microsoft.com/office/officeart/2005/8/layout/hierarchy1"/>
    <dgm:cxn modelId="{E93B1043-3A84-4609-B60E-26665D36E333}" type="presParOf" srcId="{EE0A6871-B509-44D5-ADD0-D74673C88546}" destId="{9AE45CE2-DAA6-499D-A7D9-CAC8C082F69F}" srcOrd="0" destOrd="0" presId="urn:microsoft.com/office/officeart/2005/8/layout/hierarchy1"/>
    <dgm:cxn modelId="{9B4C6F20-000C-412C-BA56-7BF2E6486B07}" type="presParOf" srcId="{EE0A6871-B509-44D5-ADD0-D74673C88546}" destId="{CEAF9AAE-3B3E-4C5C-BDF3-9101D73B2D93}" srcOrd="1" destOrd="0" presId="urn:microsoft.com/office/officeart/2005/8/layout/hierarchy1"/>
    <dgm:cxn modelId="{9A59EC84-2A63-4DE5-8643-3E68667BF814}" type="presParOf" srcId="{7A115F59-8631-42E6-85A8-753025048CAA}" destId="{5DB46DE1-ACAC-46D5-8451-069DB9AAF95E}" srcOrd="1" destOrd="0" presId="urn:microsoft.com/office/officeart/2005/8/layout/hierarchy1"/>
    <dgm:cxn modelId="{2AA8CE0C-47F9-47EE-A2A6-FC987CBA130E}" type="presParOf" srcId="{5DB46DE1-ACAC-46D5-8451-069DB9AAF95E}" destId="{12F27F1B-87EB-43F3-9383-80F15D87426D}" srcOrd="0" destOrd="0" presId="urn:microsoft.com/office/officeart/2005/8/layout/hierarchy1"/>
    <dgm:cxn modelId="{9DFF19EC-A4D0-4B02-90CB-79926F030224}" type="presParOf" srcId="{5DB46DE1-ACAC-46D5-8451-069DB9AAF95E}" destId="{3A084938-298B-4F0A-A77A-C9BDFF57F9D3}" srcOrd="1" destOrd="0" presId="urn:microsoft.com/office/officeart/2005/8/layout/hierarchy1"/>
    <dgm:cxn modelId="{7B80CC0D-35DD-4236-B96E-C85E3B22CC2F}" type="presParOf" srcId="{3A084938-298B-4F0A-A77A-C9BDFF57F9D3}" destId="{F8948167-6BAA-4C04-BFE6-E03BFD9B600F}" srcOrd="0" destOrd="0" presId="urn:microsoft.com/office/officeart/2005/8/layout/hierarchy1"/>
    <dgm:cxn modelId="{F3E27C30-7642-4D5E-A522-6138FCD0FFBE}" type="presParOf" srcId="{F8948167-6BAA-4C04-BFE6-E03BFD9B600F}" destId="{22F9840E-1E10-4DC5-B72F-1ED75FEB61C7}" srcOrd="0" destOrd="0" presId="urn:microsoft.com/office/officeart/2005/8/layout/hierarchy1"/>
    <dgm:cxn modelId="{C232E270-69FF-462F-B3D9-E717E853E209}" type="presParOf" srcId="{F8948167-6BAA-4C04-BFE6-E03BFD9B600F}" destId="{C75265B0-90B9-4F4B-A6F7-03AEFEC78B5B}" srcOrd="1" destOrd="0" presId="urn:microsoft.com/office/officeart/2005/8/layout/hierarchy1"/>
    <dgm:cxn modelId="{9D838F5D-0D3E-4511-BED9-66CF17BE6064}" type="presParOf" srcId="{3A084938-298B-4F0A-A77A-C9BDFF57F9D3}" destId="{C8AA4DE8-F673-4240-B600-BED71566F626}" srcOrd="1" destOrd="0" presId="urn:microsoft.com/office/officeart/2005/8/layout/hierarchy1"/>
    <dgm:cxn modelId="{5FCC549C-C9D4-490C-9198-DD07C2C95243}" type="presParOf" srcId="{5DB46DE1-ACAC-46D5-8451-069DB9AAF95E}" destId="{9D389BD7-7F43-475F-BF6E-40A526B23B81}" srcOrd="2" destOrd="0" presId="urn:microsoft.com/office/officeart/2005/8/layout/hierarchy1"/>
    <dgm:cxn modelId="{E97EABA3-D041-43EF-9B2E-90571C92AE89}" type="presParOf" srcId="{5DB46DE1-ACAC-46D5-8451-069DB9AAF95E}" destId="{E0E743C7-D522-4F9A-B84F-71F0E8E56C2A}" srcOrd="3" destOrd="0" presId="urn:microsoft.com/office/officeart/2005/8/layout/hierarchy1"/>
    <dgm:cxn modelId="{27EFB555-D71D-4039-86BC-8096D9BFF8B9}" type="presParOf" srcId="{E0E743C7-D522-4F9A-B84F-71F0E8E56C2A}" destId="{92796322-62C3-4E97-AEF5-9E55445ADB3D}" srcOrd="0" destOrd="0" presId="urn:microsoft.com/office/officeart/2005/8/layout/hierarchy1"/>
    <dgm:cxn modelId="{B4C335B7-C110-4398-9BA9-42986B380B10}" type="presParOf" srcId="{92796322-62C3-4E97-AEF5-9E55445ADB3D}" destId="{90393973-7E7E-4D59-BD99-927AABC66BC7}" srcOrd="0" destOrd="0" presId="urn:microsoft.com/office/officeart/2005/8/layout/hierarchy1"/>
    <dgm:cxn modelId="{56B19922-CDAB-4250-BD1D-C47434E876F0}" type="presParOf" srcId="{92796322-62C3-4E97-AEF5-9E55445ADB3D}" destId="{E6CC890D-7AEC-4CFB-954E-4D51576D0E0E}" srcOrd="1" destOrd="0" presId="urn:microsoft.com/office/officeart/2005/8/layout/hierarchy1"/>
    <dgm:cxn modelId="{63392002-38CD-41F0-A890-1CF0E4F01D15}" type="presParOf" srcId="{E0E743C7-D522-4F9A-B84F-71F0E8E56C2A}" destId="{7D65F456-8D07-40AC-B936-3AC0E204CBC5}" srcOrd="1" destOrd="0" presId="urn:microsoft.com/office/officeart/2005/8/layout/hierarchy1"/>
  </dgm:cxnLst>
  <dgm:bg>
    <a:blipFill>
      <a:blip xmlns:r="http://schemas.openxmlformats.org/officeDocument/2006/relationships" r:embed="rId1"/>
      <a:stretch>
        <a:fillRect/>
      </a:stretch>
    </a:blipFill>
  </dgm:bg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378CD-0B9D-4FCB-B65B-4723A6DC3AFC}" type="datetimeFigureOut">
              <a:rPr lang="ru-RU" smtClean="0"/>
              <a:pPr/>
              <a:t>25.05.2018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8E9BB9-AB90-4959-A7B4-07DB9D13847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E9BB9-AB90-4959-A7B4-07DB9D138476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E9BB9-AB90-4959-A7B4-07DB9D138476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2" y="2130429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1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CFDB8-9CEC-44DD-8FA8-D95148AE99FB}" type="datetimeFigureOut">
              <a:rPr lang="ru-RU"/>
              <a:pPr>
                <a:defRPr/>
              </a:pPr>
              <a:t>25.05.2018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0BD80-7841-4C44-A724-B53243D394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B243F-BC95-445F-86C3-D7B4B7CFC256}" type="datetimeFigureOut">
              <a:rPr lang="ru-RU"/>
              <a:pPr>
                <a:defRPr/>
              </a:pPr>
              <a:t>25.05.2018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2A4D5-E537-42B9-885E-9C75E06879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A0D84-D788-48CB-BDE3-6DBFE6026114}" type="datetimeFigureOut">
              <a:rPr lang="ru-RU"/>
              <a:pPr>
                <a:defRPr/>
              </a:pPr>
              <a:t>25.05.2018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26C16-ECCF-4AF8-AFDC-203190E617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EADCB-E839-48F3-887C-1FF790582910}" type="datetimeFigureOut">
              <a:rPr lang="ru-RU"/>
              <a:pPr>
                <a:defRPr/>
              </a:pPr>
              <a:t>25.05.2018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89DCE-A5E5-4A95-AFC4-3C573AD0C0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4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4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5C443-1E90-4096-8115-B41C73F13F70}" type="datetimeFigureOut">
              <a:rPr lang="ru-RU"/>
              <a:pPr>
                <a:defRPr/>
              </a:pPr>
              <a:t>25.05.2018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F7C5C-5751-49E5-84DB-F04182830F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2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1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12923-636F-4327-A7BE-48EDF7859C38}" type="datetimeFigureOut">
              <a:rPr lang="ru-RU"/>
              <a:pPr>
                <a:defRPr/>
              </a:pPr>
              <a:t>25.05.2018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9E3BD-C5E6-44B8-86AF-7F2AD07E2C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0C0F9-6213-48FC-A994-F799CD180F40}" type="datetimeFigureOut">
              <a:rPr lang="ru-RU"/>
              <a:pPr>
                <a:defRPr/>
              </a:pPr>
              <a:t>25.05.2018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F1DDF-B3D1-4E9C-AD86-456ADE2082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4D24F-D248-43C7-8F74-CD41A0D707F1}" type="datetimeFigureOut">
              <a:rPr lang="ru-RU"/>
              <a:pPr>
                <a:defRPr/>
              </a:pPr>
              <a:t>25.05.2018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048B7-D344-44BF-91F5-9104688F30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3043A-488E-4376-A798-AF630641096D}" type="datetimeFigureOut">
              <a:rPr lang="ru-RU"/>
              <a:pPr>
                <a:defRPr/>
              </a:pPr>
              <a:t>25.05.2018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0A02A-3B1D-47A3-9B0E-5DB21468C4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25500-4B4B-4962-B7CA-445D7E9AFFE7}" type="datetimeFigureOut">
              <a:rPr lang="ru-RU"/>
              <a:pPr>
                <a:defRPr/>
              </a:pPr>
              <a:t>25.05.2018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4BADB-AD43-4B87-B626-B140472B53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520D0-F840-4D2B-BE9E-4411F45E4149}" type="datetimeFigureOut">
              <a:rPr lang="ru-RU"/>
              <a:pPr>
                <a:defRPr/>
              </a:pPr>
              <a:t>25.05.2018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6A2C6-6047-4B3A-8EFA-023342C1D0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1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710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1" y="1600204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84A37F1-4283-4C67-B677-574E846892F7}" type="datetimeFigureOut">
              <a:rPr lang="ru-RU"/>
              <a:pPr>
                <a:defRPr/>
              </a:pPr>
              <a:t>25.05.2018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96A3161-AD18-4D01-822E-42D0E58255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5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_____Microsoft_Office_Excel_97-20036.xls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5.jpeg"/><Relationship Id="rId4" Type="http://schemas.openxmlformats.org/officeDocument/2006/relationships/oleObject" Target="../embeddings/_____Microsoft_Office_Excel_97-20037.xls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_____Microsoft_Office_Excel_97-20038.xls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0.jpeg"/><Relationship Id="rId5" Type="http://schemas.openxmlformats.org/officeDocument/2006/relationships/oleObject" Target="../embeddings/_____Microsoft_Office_Excel_97-20039.xls"/><Relationship Id="rId4" Type="http://schemas.openxmlformats.org/officeDocument/2006/relationships/image" Target="../media/image19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_____Microsoft_Office_Excel_97-20032.xls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5151" y="4"/>
            <a:ext cx="7308850" cy="1916113"/>
          </a:xfr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ru-RU" sz="2400" b="1" smtClean="0">
                <a:solidFill>
                  <a:schemeClr val="tx1"/>
                </a:solidFill>
                <a:latin typeface="Times New Roman" pitchFamily="18" charset="0"/>
              </a:rPr>
              <a:t>Администрация </a:t>
            </a:r>
            <a:br>
              <a:rPr lang="ru-RU" sz="2400" b="1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400" b="1" smtClean="0">
                <a:solidFill>
                  <a:schemeClr val="tx1"/>
                </a:solidFill>
                <a:latin typeface="Times New Roman" pitchFamily="18" charset="0"/>
              </a:rPr>
              <a:t>Курганенского сельского поселения </a:t>
            </a:r>
            <a:br>
              <a:rPr lang="ru-RU" sz="2400" b="1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400" b="1" smtClean="0">
                <a:solidFill>
                  <a:schemeClr val="tx1"/>
                </a:solidFill>
                <a:latin typeface="Times New Roman" pitchFamily="18" charset="0"/>
              </a:rPr>
              <a:t>Орловского района</a:t>
            </a:r>
            <a:br>
              <a:rPr lang="ru-RU" sz="2400" b="1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400" b="1" smtClean="0">
                <a:solidFill>
                  <a:schemeClr val="tx1"/>
                </a:solidFill>
                <a:latin typeface="Times New Roman" pitchFamily="18" charset="0"/>
              </a:rPr>
              <a:t> Ростовской области</a:t>
            </a:r>
            <a:endParaRPr lang="ru-RU" sz="2400" b="1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916117"/>
            <a:ext cx="9144000" cy="4941887"/>
          </a:xfr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endParaRPr lang="ru-RU" b="1" smtClean="0">
              <a:solidFill>
                <a:srgbClr val="0000CC"/>
              </a:solidFill>
              <a:latin typeface="Times New Roman" pitchFamily="18" charset="0"/>
            </a:endParaRPr>
          </a:p>
          <a:p>
            <a:pPr eaLnBrk="1" hangingPunct="1"/>
            <a:r>
              <a:rPr lang="ru-RU" b="1" u="sng" smtClean="0">
                <a:solidFill>
                  <a:srgbClr val="0000CC"/>
                </a:solidFill>
                <a:latin typeface="Times New Roman" pitchFamily="18" charset="0"/>
              </a:rPr>
              <a:t>Исполнение бюджета </a:t>
            </a:r>
          </a:p>
          <a:p>
            <a:pPr eaLnBrk="1" hangingPunct="1"/>
            <a:r>
              <a:rPr lang="ru-RU" b="1" u="sng" smtClean="0">
                <a:solidFill>
                  <a:srgbClr val="0000CC"/>
                </a:solidFill>
                <a:latin typeface="Times New Roman" pitchFamily="18" charset="0"/>
              </a:rPr>
              <a:t>Курганенского сельского поселения </a:t>
            </a:r>
          </a:p>
          <a:p>
            <a:pPr eaLnBrk="1" hangingPunct="1"/>
            <a:r>
              <a:rPr lang="ru-RU" sz="3400" b="1" u="sng" smtClean="0">
                <a:solidFill>
                  <a:srgbClr val="0000CC"/>
                </a:solidFill>
                <a:latin typeface="Times New Roman" pitchFamily="18" charset="0"/>
              </a:rPr>
              <a:t>за 2017год</a:t>
            </a:r>
            <a:endParaRPr lang="ru-RU" sz="3400" b="1" u="sng" dirty="0" smtClean="0">
              <a:solidFill>
                <a:srgbClr val="0000CC"/>
              </a:solidFill>
              <a:latin typeface="Times New Roman" pitchFamily="18" charset="0"/>
            </a:endParaRPr>
          </a:p>
        </p:txBody>
      </p:sp>
      <p:pic>
        <p:nvPicPr>
          <p:cNvPr id="13315" name="Picture 6" descr="Запланированный госбюджет оказался несостоятельным &quot; Информационно-аналитический портал Медиа Холдинга АЗЕРРОС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" y="4"/>
            <a:ext cx="2411413" cy="191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468314" y="549275"/>
            <a:ext cx="8229600" cy="1143000"/>
          </a:xfrm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rgbClr val="C00000"/>
                </a:solidFill>
                <a:latin typeface="Times New Roman" pitchFamily="18" charset="0"/>
              </a:rPr>
              <a:t>Динамика исполнения налоговых и неналоговых доходов бюджета Курганенского сельского поселения</a:t>
            </a:r>
            <a:r>
              <a:rPr lang="ru-RU" sz="2200" smtClean="0"/>
              <a:t/>
            </a:r>
            <a:br>
              <a:rPr lang="ru-RU" sz="2200" smtClean="0"/>
            </a:br>
            <a:r>
              <a:rPr lang="en-US" sz="2200" smtClean="0"/>
              <a:t>							</a:t>
            </a:r>
            <a:r>
              <a:rPr lang="ru-RU" sz="1600" b="1" smtClean="0">
                <a:solidFill>
                  <a:srgbClr val="254061"/>
                </a:solidFill>
              </a:rPr>
              <a:t>(тыс. рублей)</a:t>
            </a:r>
            <a:endParaRPr lang="ru-RU" sz="1600" smtClean="0">
              <a:solidFill>
                <a:srgbClr val="254061"/>
              </a:solidFill>
            </a:endParaRPr>
          </a:p>
        </p:txBody>
      </p:sp>
      <p:graphicFrame>
        <p:nvGraphicFramePr>
          <p:cNvPr id="2050" name="Объект 5"/>
          <p:cNvGraphicFramePr>
            <a:graphicFrameLocks noGrp="1"/>
          </p:cNvGraphicFramePr>
          <p:nvPr>
            <p:ph idx="1"/>
          </p:nvPr>
        </p:nvGraphicFramePr>
        <p:xfrm>
          <a:off x="735013" y="1770063"/>
          <a:ext cx="7315200" cy="4297362"/>
        </p:xfrm>
        <a:graphic>
          <a:graphicData uri="http://schemas.openxmlformats.org/presentationml/2006/ole">
            <p:oleObj spid="_x0000_s2050" name="Worksheet" r:id="rId3" imgW="5886331" imgH="3457579" progId="Excel.Sheet.8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smtClean="0">
                <a:solidFill>
                  <a:srgbClr val="C00000"/>
                </a:solidFill>
                <a:latin typeface="Times New Roman" pitchFamily="18" charset="0"/>
              </a:rPr>
              <a:t>Динамика поступления земельного налога в бюджет Курганенского сельского поселения</a:t>
            </a:r>
            <a:r>
              <a:rPr lang="en-US" sz="2400" b="1" smtClean="0">
                <a:solidFill>
                  <a:srgbClr val="C00000"/>
                </a:solidFill>
                <a:latin typeface="Times New Roman" pitchFamily="18" charset="0"/>
              </a:rPr>
              <a:t/>
            </a:r>
            <a:br>
              <a:rPr lang="en-US" sz="2400" b="1" smtClean="0">
                <a:solidFill>
                  <a:srgbClr val="C00000"/>
                </a:solidFill>
                <a:latin typeface="Times New Roman" pitchFamily="18" charset="0"/>
              </a:rPr>
            </a:br>
            <a:r>
              <a:rPr lang="en-US" sz="2400" b="1" smtClean="0">
                <a:solidFill>
                  <a:srgbClr val="C00000"/>
                </a:solidFill>
              </a:rPr>
              <a:t>							</a:t>
            </a:r>
            <a:r>
              <a:rPr lang="ru-RU" sz="1600" b="1" smtClean="0">
                <a:solidFill>
                  <a:srgbClr val="254061"/>
                </a:solidFill>
              </a:rPr>
              <a:t>(тыс. рублей)</a:t>
            </a:r>
          </a:p>
        </p:txBody>
      </p:sp>
      <p:graphicFrame>
        <p:nvGraphicFramePr>
          <p:cNvPr id="4098" name="Объект 2"/>
          <p:cNvGraphicFramePr>
            <a:graphicFrameLocks noGrp="1"/>
          </p:cNvGraphicFramePr>
          <p:nvPr>
            <p:ph idx="1"/>
          </p:nvPr>
        </p:nvGraphicFramePr>
        <p:xfrm>
          <a:off x="642911" y="1857367"/>
          <a:ext cx="8072494" cy="4648211"/>
        </p:xfrm>
        <a:graphic>
          <a:graphicData uri="http://schemas.openxmlformats.org/presentationml/2006/ole">
            <p:oleObj spid="_x0000_s4098" name="Worksheet" r:id="rId3" imgW="4257777" imgH="2390802" progId="Excel.Sheet.8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Заголовок 1"/>
          <p:cNvSpPr>
            <a:spLocks noGrp="1"/>
          </p:cNvSpPr>
          <p:nvPr>
            <p:ph type="title"/>
          </p:nvPr>
        </p:nvSpPr>
        <p:spPr>
          <a:xfrm>
            <a:off x="323852" y="4"/>
            <a:ext cx="8640763" cy="1628775"/>
          </a:xfrm>
          <a:blipFill dpi="0" rotWithShape="1">
            <a:blip r:embed="rId3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ru-RU" sz="2800" b="1" dirty="0" smtClean="0">
                <a:solidFill>
                  <a:srgbClr val="C00000"/>
                </a:solidFill>
              </a:rPr>
              <a:t/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/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Динамика расходов бюджета Курганенского сельского поселения за 2016-2017 годы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en-US" sz="1600" dirty="0" smtClean="0"/>
              <a:t>							</a:t>
            </a:r>
            <a:r>
              <a:rPr lang="ru-RU" sz="1600" b="1" dirty="0" smtClean="0">
                <a:solidFill>
                  <a:srgbClr val="002060"/>
                </a:solidFill>
              </a:rPr>
              <a:t>(тыс. рублей)</a:t>
            </a:r>
            <a:endParaRPr lang="ru-RU" sz="1600" dirty="0" smtClean="0">
              <a:solidFill>
                <a:srgbClr val="002060"/>
              </a:solidFill>
            </a:endParaRPr>
          </a:p>
        </p:txBody>
      </p:sp>
      <p:graphicFrame>
        <p:nvGraphicFramePr>
          <p:cNvPr id="29698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1138" y="1933579"/>
          <a:ext cx="8750300" cy="3478213"/>
        </p:xfrm>
        <a:graphic>
          <a:graphicData uri="http://schemas.openxmlformats.org/presentationml/2006/ole">
            <p:oleObj spid="_x0000_s29698" name="Worksheet" r:id="rId4" imgW="5295970" imgH="2104942" progId="Excel.Sheet.8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Заголовок 1"/>
          <p:cNvSpPr>
            <a:spLocks noGrp="1"/>
          </p:cNvSpPr>
          <p:nvPr>
            <p:ph type="title"/>
          </p:nvPr>
        </p:nvSpPr>
        <p:spPr>
          <a:xfrm>
            <a:off x="2843214" y="4"/>
            <a:ext cx="6300787" cy="2105025"/>
          </a:xfrm>
          <a:blipFill dpi="0" rotWithShape="1">
            <a:blip r:embed="rId3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ru-RU" sz="3200" b="1" dirty="0" smtClean="0">
                <a:solidFill>
                  <a:srgbClr val="7030A0"/>
                </a:solidFill>
              </a:rPr>
              <a:t>Расходы бюджета Курганенского сельского поселения за 2017 году</a:t>
            </a:r>
            <a:br>
              <a:rPr lang="ru-RU" sz="3200" b="1" dirty="0" smtClean="0">
                <a:solidFill>
                  <a:srgbClr val="7030A0"/>
                </a:solidFill>
              </a:rPr>
            </a:br>
            <a:r>
              <a:rPr lang="ru-RU" sz="3200" b="1" dirty="0" smtClean="0">
                <a:solidFill>
                  <a:srgbClr val="7030A0"/>
                </a:solidFill>
              </a:rPr>
              <a:t> на культуру  –</a:t>
            </a:r>
            <a:r>
              <a:rPr lang="ru-RU" sz="3200" b="1" dirty="0" smtClean="0">
                <a:solidFill>
                  <a:srgbClr val="E46C0A"/>
                </a:solidFill>
              </a:rPr>
              <a:t/>
            </a:r>
            <a:br>
              <a:rPr lang="ru-RU" sz="3200" b="1" dirty="0" smtClean="0">
                <a:solidFill>
                  <a:srgbClr val="E46C0A"/>
                </a:solidFill>
              </a:rPr>
            </a:br>
            <a:r>
              <a:rPr lang="ru-RU" sz="3200" b="1" dirty="0" smtClean="0">
                <a:solidFill>
                  <a:srgbClr val="E46C0A"/>
                </a:solidFill>
              </a:rPr>
              <a:t>1748,5 тыс.рублей</a:t>
            </a:r>
          </a:p>
        </p:txBody>
      </p:sp>
      <p:graphicFrame>
        <p:nvGraphicFramePr>
          <p:cNvPr id="41987" name="Диаграмма 4"/>
          <p:cNvGraphicFramePr>
            <a:graphicFrameLocks/>
          </p:cNvGraphicFramePr>
          <p:nvPr/>
        </p:nvGraphicFramePr>
        <p:xfrm>
          <a:off x="0" y="2057400"/>
          <a:ext cx="9163050" cy="4514850"/>
        </p:xfrm>
        <a:graphic>
          <a:graphicData uri="http://schemas.openxmlformats.org/presentationml/2006/ole">
            <p:oleObj spid="_x0000_s41987" name="Worksheet" r:id="rId4" imgW="4286121" imgH="2104942" progId="Excel.Sheet.8">
              <p:embed/>
            </p:oleObj>
          </a:graphicData>
        </a:graphic>
      </p:graphicFrame>
      <p:pic>
        <p:nvPicPr>
          <p:cNvPr id="41989" name="Picture 5" descr="http://im0-tub-ru.yandex.net/i?id=c4dc399029384830c508477665d8e826&amp;n=2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" y="4"/>
            <a:ext cx="2843213" cy="206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</a:rPr>
              <a:t>Динамика поступления земельного налога в бюджет Курганенского сельского поселения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</a:rPr>
              <a:t/>
            </a:r>
            <a:br>
              <a:rPr lang="en-US" sz="2400" b="1" dirty="0" smtClean="0">
                <a:solidFill>
                  <a:srgbClr val="C00000"/>
                </a:solidFill>
                <a:latin typeface="Times New Roman" pitchFamily="18" charset="0"/>
              </a:rPr>
            </a:br>
            <a:r>
              <a:rPr lang="en-US" sz="2400" b="1" dirty="0" smtClean="0">
                <a:solidFill>
                  <a:srgbClr val="C00000"/>
                </a:solidFill>
              </a:rPr>
              <a:t>							</a:t>
            </a:r>
            <a:r>
              <a:rPr lang="ru-RU" sz="1600" b="1" dirty="0" smtClean="0">
                <a:solidFill>
                  <a:srgbClr val="254061"/>
                </a:solidFill>
              </a:rPr>
              <a:t>тыс. руб.</a:t>
            </a:r>
          </a:p>
        </p:txBody>
      </p:sp>
      <p:graphicFrame>
        <p:nvGraphicFramePr>
          <p:cNvPr id="4098" name="Объект 2"/>
          <p:cNvGraphicFramePr>
            <a:graphicFrameLocks noGrp="1"/>
          </p:cNvGraphicFramePr>
          <p:nvPr>
            <p:ph idx="1"/>
          </p:nvPr>
        </p:nvGraphicFramePr>
        <p:xfrm>
          <a:off x="709613" y="1717675"/>
          <a:ext cx="7961312" cy="2854325"/>
        </p:xfrm>
        <a:graphic>
          <a:graphicData uri="http://schemas.openxmlformats.org/presentationml/2006/ole">
            <p:oleObj spid="_x0000_s68610" name="Worksheet" r:id="rId4" imgW="4810076" imgH="1724066" progId="Excel.Sheet.8">
              <p:embed/>
            </p:oleObj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4643446"/>
          <a:ext cx="8072494" cy="1828800"/>
        </p:xfrm>
        <a:graphic>
          <a:graphicData uri="http://schemas.openxmlformats.org/drawingml/2006/table">
            <a:tbl>
              <a:tblPr/>
              <a:tblGrid>
                <a:gridCol w="8072494"/>
              </a:tblGrid>
              <a:tr h="1785950">
                <a:tc>
                  <a:txBody>
                    <a:bodyPr/>
                    <a:lstStyle/>
                    <a:p>
                      <a:pPr marL="173038" indent="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ПЕРЕЧЕНЬ ПРОГРАММ:</a:t>
                      </a:r>
                    </a:p>
                    <a:p>
                      <a:pPr marL="173038" indent="0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1 - Обеспечение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общественного порядка и противодействие преступности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73038" indent="0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2 - Защита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населения и территории от чрезвычайных ситуаций, обеспечение пожарной безопасности и безопасности людей на водных объектах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73038" indent="0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3 - Развитие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культуры и туризма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73038" indent="0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4 - Охрана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окружающей среды и рациональное природопользование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73038" indent="0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5 - Развитие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физической культуры и спорта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73038" indent="0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6 - Эффективное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управление муниципальными финансами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73038" indent="0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7 - Обеспечение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качественными жилищно-коммунальными услугами населения и благоустройство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73038" indent="0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8 - Социальная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поддержка граждан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876" y="0"/>
            <a:ext cx="6264275" cy="1417638"/>
          </a:xfrm>
          <a:blipFill>
            <a:blip r:embed="rId4" cstate="print"/>
            <a:tile tx="0" ty="0" sx="100000" sy="100000" flip="none" algn="tl"/>
          </a:blipFill>
          <a:effectLst>
            <a:outerShdw blurRad="50800" dist="50800" dir="5400000" algn="ctr" rotWithShape="0">
              <a:srgbClr val="FFFF00"/>
            </a:outerShdw>
          </a:effectLst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700" b="1" dirty="0" smtClean="0">
                <a:solidFill>
                  <a:schemeClr val="accent2"/>
                </a:solidFill>
              </a:rPr>
              <a:t>Расходы бюджета Курганенского сельского поселения за 2017 год на жилищно-коммунальное хозяйство – </a:t>
            </a:r>
            <a:r>
              <a:rPr lang="ru-RU" sz="2700" b="1" dirty="0" smtClean="0">
                <a:solidFill>
                  <a:schemeClr val="accent2"/>
                </a:solidFill>
              </a:rPr>
              <a:t>1075,8 </a:t>
            </a:r>
            <a:r>
              <a:rPr lang="ru-RU" sz="2700" b="1" dirty="0" smtClean="0">
                <a:solidFill>
                  <a:schemeClr val="accent2"/>
                </a:solidFill>
              </a:rPr>
              <a:t>тыс.рублей</a:t>
            </a:r>
          </a:p>
        </p:txBody>
      </p:sp>
      <p:graphicFrame>
        <p:nvGraphicFramePr>
          <p:cNvPr id="43011" name="Диаграмма 4"/>
          <p:cNvGraphicFramePr>
            <a:graphicFrameLocks/>
          </p:cNvGraphicFramePr>
          <p:nvPr/>
        </p:nvGraphicFramePr>
        <p:xfrm>
          <a:off x="568325" y="1497013"/>
          <a:ext cx="8150225" cy="4114800"/>
        </p:xfrm>
        <a:graphic>
          <a:graphicData uri="http://schemas.openxmlformats.org/presentationml/2006/ole">
            <p:oleObj spid="_x0000_s43011" name="Worksheet" r:id="rId5" imgW="5724636" imgH="2866965" progId="Excel.Sheet.8">
              <p:embed/>
            </p:oleObj>
          </a:graphicData>
        </a:graphic>
      </p:graphicFrame>
      <p:pic>
        <p:nvPicPr>
          <p:cNvPr id="43013" name="Picture 8" descr="Сад мой - душа моя.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" y="0"/>
            <a:ext cx="25558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Сад мой - душа моя.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" y="-71462"/>
            <a:ext cx="25558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2" descr="https://i.mycdn.me/image?id=519211259749&amp;t=3&amp;plc=WEB&amp;tkn=*yLdR5D7qXJG2I5RndkKRrPjVuf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71480"/>
            <a:ext cx="9144000" cy="6286520"/>
          </a:xfrm>
          <a:prstGeom prst="rect">
            <a:avLst/>
          </a:prstGeom>
          <a:noFill/>
        </p:spPr>
      </p:pic>
      <p:sp>
        <p:nvSpPr>
          <p:cNvPr id="6" name="Стрелка вправо с вырезом 5"/>
          <p:cNvSpPr/>
          <p:nvPr/>
        </p:nvSpPr>
        <p:spPr>
          <a:xfrm rot="20090647">
            <a:off x="929332" y="1930826"/>
            <a:ext cx="8164706" cy="3090951"/>
          </a:xfrm>
          <a:prstGeom prst="notched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Проведение единой бюджетной и налоговой политики позволило обеспечить сбалансированность бюджета </a:t>
            </a:r>
            <a:r>
              <a:rPr lang="ru-RU" dirty="0" err="1" smtClean="0"/>
              <a:t>Курганенского</a:t>
            </a:r>
            <a:r>
              <a:rPr lang="ru-RU" dirty="0" smtClean="0"/>
              <a:t> сельского поселения Орловского </a:t>
            </a:r>
            <a:r>
              <a:rPr lang="ru-RU" dirty="0"/>
              <a:t>района и выполнение поставленных Президентом России, Губернатором области, Главой Администрации стратегических задач.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285721" y="357166"/>
          <a:ext cx="8715436" cy="6215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1785938" y="5429250"/>
            <a:ext cx="6286500" cy="12144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 отчета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опубликован на официальном сайте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Администрации Курганенского сельского поселения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информационном бюллетени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28.04.2018 №26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428597" y="5715020"/>
            <a:ext cx="1143000" cy="7143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539751" y="4"/>
            <a:ext cx="8461375" cy="1928813"/>
          </a:xfrm>
        </p:spPr>
        <p:txBody>
          <a:bodyPr/>
          <a:lstStyle/>
          <a:p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Исполнение бюджета Курганенского сельского поселения Орловского района за 2017 год осуществлялось на основе: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2286001"/>
            <a:ext cx="8572500" cy="3714768"/>
          </a:xfrm>
          <a:solidFill>
            <a:schemeClr val="accent2">
              <a:lumMod val="60000"/>
              <a:lumOff val="40000"/>
            </a:schemeClr>
          </a:solidFill>
          <a:ln>
            <a:solidFill>
              <a:srgbClr val="92D050"/>
            </a:solidFill>
          </a:ln>
        </p:spPr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Положений послания Президента РФ  Федеральному Собранию РФ, определяющих бюджетную политику в РФ</a:t>
            </a:r>
          </a:p>
          <a:p>
            <a:pPr>
              <a:defRPr/>
            </a:pPr>
            <a:r>
              <a:rPr lang="ru-RU" b="1" dirty="0" smtClean="0">
                <a:solidFill>
                  <a:srgbClr val="4F6228"/>
                </a:solidFill>
                <a:latin typeface="Times New Roman" pitchFamily="18" charset="0"/>
                <a:cs typeface="Times New Roman" pitchFamily="18" charset="0"/>
              </a:rPr>
              <a:t>Указов Президента РФ</a:t>
            </a:r>
          </a:p>
          <a:p>
            <a:pPr>
              <a:defRPr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Основных направлений бюджетной и налоговой политики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Курганенского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сельского поселения Орловского района</a:t>
            </a:r>
          </a:p>
          <a:p>
            <a:pPr>
              <a:buFont typeface="Arial" charset="0"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>
          <a:xfrm>
            <a:off x="428625" y="404813"/>
            <a:ext cx="8258175" cy="431800"/>
          </a:xfrm>
        </p:spPr>
        <p:txBody>
          <a:bodyPr/>
          <a:lstStyle/>
          <a:p>
            <a:r>
              <a:rPr lang="ru-RU" sz="1800" b="1" dirty="0" smtClean="0">
                <a:latin typeface="Times New Roman" pitchFamily="18" charset="0"/>
              </a:rPr>
              <a:t>Основные направления  бюджетной и налоговой политики Курганенского сельского поселения Орловского района в 2017 году</a:t>
            </a:r>
            <a:r>
              <a:rPr lang="ru-RU" sz="1800" dirty="0" smtClean="0">
                <a:latin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</a:rPr>
            </a:br>
            <a:endParaRPr lang="ru-RU" sz="1800" dirty="0" smtClean="0">
              <a:latin typeface="Times New Roman" pitchFamily="18" charset="0"/>
            </a:endParaRPr>
          </a:p>
        </p:txBody>
      </p:sp>
      <p:sp>
        <p:nvSpPr>
          <p:cNvPr id="26627" name="AutoShape 2" descr="Картинки по запросу бюджетная политика картинк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28" name="AutoShape 4" descr="Картинки по запросу бюджетная политика картинк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29" name="AutoShape 6" descr="Картинки по запросу бюджетная политика картинк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30" name="AutoShape 8" descr="Картинки по запросу бюджетная политика картинк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31" name="AutoShape 10" descr="Картинки по запросу бюджетная политика картинк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32" name="AutoShape 14" descr="Картинки по запросу бюджетная политика картинк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33" name="AutoShape 16" descr="Картинки по запросу основные направления бюджетной политики картинк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34" name="AutoShape 18" descr="Картинки по запросу основные направления бюджетной политики картинк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35" name="Oval 4"/>
          <p:cNvSpPr>
            <a:spLocks noChangeArrowheads="1"/>
          </p:cNvSpPr>
          <p:nvPr/>
        </p:nvSpPr>
        <p:spPr bwMode="auto">
          <a:xfrm>
            <a:off x="395290" y="836613"/>
            <a:ext cx="8353425" cy="576262"/>
          </a:xfrm>
          <a:prstGeom prst="roundRect">
            <a:avLst>
              <a:gd name="adj" fmla="val 16667"/>
            </a:avLst>
          </a:prstGeom>
          <a:solidFill>
            <a:srgbClr val="00FFFF"/>
          </a:solidFill>
          <a:ln w="9525">
            <a:solidFill>
              <a:srgbClr val="00FF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Совершенствование налоговой политики и нормативно – правового регулирования бюджетного </a:t>
            </a:r>
          </a:p>
          <a:p>
            <a:pPr algn="ctr"/>
            <a:r>
              <a:rPr lang="ru-RU" sz="1400"/>
              <a:t>процесса</a:t>
            </a:r>
          </a:p>
          <a:p>
            <a:pPr algn="ctr"/>
            <a:endParaRPr lang="ru-RU" sz="1400"/>
          </a:p>
        </p:txBody>
      </p:sp>
      <p:sp>
        <p:nvSpPr>
          <p:cNvPr id="26636" name="Oval 6"/>
          <p:cNvSpPr>
            <a:spLocks noChangeArrowheads="1"/>
          </p:cNvSpPr>
          <p:nvPr/>
        </p:nvSpPr>
        <p:spPr bwMode="auto">
          <a:xfrm>
            <a:off x="395289" y="1557342"/>
            <a:ext cx="8424862" cy="287337"/>
          </a:xfrm>
          <a:prstGeom prst="roundRect">
            <a:avLst>
              <a:gd name="adj" fmla="val 16667"/>
            </a:avLst>
          </a:prstGeom>
          <a:solidFill>
            <a:srgbClr val="99CC00"/>
          </a:solidFill>
          <a:ln w="9525">
            <a:solidFill>
              <a:srgbClr val="99CC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Укрепление налогового потенциала, увеличение собираемости налогов</a:t>
            </a:r>
          </a:p>
        </p:txBody>
      </p:sp>
      <p:sp>
        <p:nvSpPr>
          <p:cNvPr id="26637" name="Oval 5"/>
          <p:cNvSpPr>
            <a:spLocks noChangeArrowheads="1"/>
          </p:cNvSpPr>
          <p:nvPr/>
        </p:nvSpPr>
        <p:spPr bwMode="auto">
          <a:xfrm>
            <a:off x="323852" y="1989138"/>
            <a:ext cx="8640763" cy="360362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1400"/>
              <a:t>Оценка эффективности налоговых льгот</a:t>
            </a:r>
          </a:p>
        </p:txBody>
      </p:sp>
      <p:sp>
        <p:nvSpPr>
          <p:cNvPr id="26638" name="Oval 5"/>
          <p:cNvSpPr>
            <a:spLocks noChangeArrowheads="1"/>
          </p:cNvSpPr>
          <p:nvPr/>
        </p:nvSpPr>
        <p:spPr bwMode="auto">
          <a:xfrm>
            <a:off x="323851" y="2492379"/>
            <a:ext cx="8424863" cy="360363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 w="9525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Развитие долгосрочного планирования</a:t>
            </a:r>
          </a:p>
        </p:txBody>
      </p:sp>
      <p:sp>
        <p:nvSpPr>
          <p:cNvPr id="12303" name="Oval 7"/>
          <p:cNvSpPr>
            <a:spLocks noChangeArrowheads="1"/>
          </p:cNvSpPr>
          <p:nvPr/>
        </p:nvSpPr>
        <p:spPr bwMode="auto">
          <a:xfrm>
            <a:off x="250827" y="2924179"/>
            <a:ext cx="8569325" cy="720725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</a:schemeClr>
          </a:solidFill>
          <a:ln w="9525">
            <a:solidFill>
              <a:srgbClr val="99CCFF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1400" dirty="0"/>
              <a:t>Совершенствование а в сфере межбюджетных отношений и повышение </a:t>
            </a:r>
          </a:p>
          <a:p>
            <a:pPr algn="ctr">
              <a:defRPr/>
            </a:pPr>
            <a:r>
              <a:rPr lang="ru-RU" sz="1400" dirty="0"/>
              <a:t>сбалансированности местных бюджетов</a:t>
            </a:r>
          </a:p>
        </p:txBody>
      </p:sp>
      <p:sp>
        <p:nvSpPr>
          <p:cNvPr id="26640" name="Oval 6"/>
          <p:cNvSpPr>
            <a:spLocks noChangeArrowheads="1"/>
          </p:cNvSpPr>
          <p:nvPr/>
        </p:nvSpPr>
        <p:spPr bwMode="auto">
          <a:xfrm>
            <a:off x="250827" y="3716338"/>
            <a:ext cx="8569325" cy="360362"/>
          </a:xfrm>
          <a:prstGeom prst="roundRect">
            <a:avLst>
              <a:gd name="adj" fmla="val 16667"/>
            </a:avLst>
          </a:prstGeom>
          <a:solidFill>
            <a:srgbClr val="FF00FF"/>
          </a:solidFill>
          <a:ln w="9525">
            <a:solidFill>
              <a:srgbClr val="99CC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Инвестиции в человеческий капитал</a:t>
            </a:r>
          </a:p>
        </p:txBody>
      </p:sp>
      <p:sp>
        <p:nvSpPr>
          <p:cNvPr id="26641" name="Oval 6"/>
          <p:cNvSpPr>
            <a:spLocks noChangeArrowheads="1"/>
          </p:cNvSpPr>
          <p:nvPr/>
        </p:nvSpPr>
        <p:spPr bwMode="auto">
          <a:xfrm>
            <a:off x="250827" y="4221167"/>
            <a:ext cx="8496300" cy="287337"/>
          </a:xfrm>
          <a:prstGeom prst="roundRect">
            <a:avLst>
              <a:gd name="adj" fmla="val 16667"/>
            </a:avLst>
          </a:prstGeom>
          <a:solidFill>
            <a:srgbClr val="FF6600"/>
          </a:solidFill>
          <a:ln w="9525">
            <a:solidFill>
              <a:srgbClr val="99CC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Реализация Указов Президента РФ</a:t>
            </a:r>
          </a:p>
        </p:txBody>
      </p:sp>
      <p:sp>
        <p:nvSpPr>
          <p:cNvPr id="26642" name="Oval 6"/>
          <p:cNvSpPr>
            <a:spLocks noChangeArrowheads="1"/>
          </p:cNvSpPr>
          <p:nvPr/>
        </p:nvSpPr>
        <p:spPr bwMode="auto">
          <a:xfrm>
            <a:off x="250827" y="4652963"/>
            <a:ext cx="8569325" cy="360362"/>
          </a:xfrm>
          <a:prstGeom prst="roundRect">
            <a:avLst>
              <a:gd name="adj" fmla="val 16667"/>
            </a:avLst>
          </a:prstGeom>
          <a:solidFill>
            <a:srgbClr val="808000"/>
          </a:solidFill>
          <a:ln w="9525">
            <a:solidFill>
              <a:srgbClr val="99CC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dirty="0"/>
              <a:t>Социальная поддержка населения</a:t>
            </a:r>
          </a:p>
        </p:txBody>
      </p:sp>
      <p:sp>
        <p:nvSpPr>
          <p:cNvPr id="26643" name="Oval 6"/>
          <p:cNvSpPr>
            <a:spLocks noChangeArrowheads="1"/>
          </p:cNvSpPr>
          <p:nvPr/>
        </p:nvSpPr>
        <p:spPr bwMode="auto">
          <a:xfrm>
            <a:off x="250827" y="5157788"/>
            <a:ext cx="8569325" cy="431800"/>
          </a:xfrm>
          <a:prstGeom prst="roundRect">
            <a:avLst>
              <a:gd name="adj" fmla="val 16667"/>
            </a:avLst>
          </a:prstGeom>
          <a:solidFill>
            <a:srgbClr val="00CCFF"/>
          </a:solidFill>
          <a:ln w="9525">
            <a:solidFill>
              <a:srgbClr val="99CC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Поддержка предпринимательской и инвестиционной активности, стимулирование экономического </a:t>
            </a:r>
          </a:p>
          <a:p>
            <a:pPr algn="ctr"/>
            <a:r>
              <a:rPr lang="ru-RU" sz="1400"/>
              <a:t>развития</a:t>
            </a:r>
          </a:p>
        </p:txBody>
      </p:sp>
      <p:sp>
        <p:nvSpPr>
          <p:cNvPr id="26644" name="Oval 6"/>
          <p:cNvSpPr>
            <a:spLocks noChangeArrowheads="1"/>
          </p:cNvSpPr>
          <p:nvPr/>
        </p:nvSpPr>
        <p:spPr bwMode="auto">
          <a:xfrm>
            <a:off x="250827" y="5661029"/>
            <a:ext cx="8569325" cy="504825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rgbClr val="99CC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dirty="0"/>
              <a:t>Предоставление качественных муниципальных услуг</a:t>
            </a:r>
          </a:p>
        </p:txBody>
      </p:sp>
      <p:sp>
        <p:nvSpPr>
          <p:cNvPr id="26645" name="Oval 6"/>
          <p:cNvSpPr>
            <a:spLocks noChangeArrowheads="1"/>
          </p:cNvSpPr>
          <p:nvPr/>
        </p:nvSpPr>
        <p:spPr bwMode="auto">
          <a:xfrm>
            <a:off x="250827" y="6237292"/>
            <a:ext cx="8569325" cy="287337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9525">
            <a:solidFill>
              <a:srgbClr val="99CC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Соблюдение взвешенной долговой политики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285721" y="214290"/>
          <a:ext cx="8429684" cy="6429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/>
          </p:cNvSpPr>
          <p:nvPr>
            <p:ph type="title"/>
          </p:nvPr>
        </p:nvSpPr>
        <p:spPr>
          <a:xfrm>
            <a:off x="468314" y="260350"/>
            <a:ext cx="8229600" cy="1143000"/>
          </a:xfrm>
          <a:noFill/>
        </p:spPr>
        <p:txBody>
          <a:bodyPr/>
          <a:lstStyle/>
          <a:p>
            <a:r>
              <a:rPr lang="ru-RU" sz="1800" b="1" dirty="0" smtClean="0">
                <a:solidFill>
                  <a:srgbClr val="FF0000"/>
                </a:solidFill>
                <a:latin typeface="Arial" charset="0"/>
              </a:rPr>
              <a:t>Основные характеристики  бюджета Курганенского сельского поселения Орловского района за 2017 год</a:t>
            </a:r>
            <a:br>
              <a:rPr lang="ru-RU" sz="1800" b="1" dirty="0" smtClean="0">
                <a:solidFill>
                  <a:srgbClr val="FF0000"/>
                </a:solidFill>
                <a:latin typeface="Arial" charset="0"/>
              </a:rPr>
            </a:br>
            <a:r>
              <a:rPr lang="ru-RU" sz="1800" dirty="0" smtClean="0">
                <a:solidFill>
                  <a:schemeClr val="accent2"/>
                </a:solidFill>
                <a:latin typeface="Arial" charset="0"/>
              </a:rPr>
              <a:t/>
            </a:r>
            <a:br>
              <a:rPr lang="ru-RU" sz="1800" dirty="0" smtClean="0">
                <a:solidFill>
                  <a:schemeClr val="accent2"/>
                </a:solidFill>
                <a:latin typeface="Arial" charset="0"/>
              </a:rPr>
            </a:br>
            <a:r>
              <a:rPr lang="ru-RU" sz="1200" dirty="0" smtClean="0">
                <a:solidFill>
                  <a:schemeClr val="accent2"/>
                </a:solidFill>
                <a:latin typeface="Arial" charset="0"/>
              </a:rPr>
              <a:t>                                                                                                                                                                      тыс.рублей</a:t>
            </a:r>
          </a:p>
        </p:txBody>
      </p:sp>
      <p:graphicFrame>
        <p:nvGraphicFramePr>
          <p:cNvPr id="32901" name="Group 133"/>
          <p:cNvGraphicFramePr>
            <a:graphicFrameLocks noGrp="1"/>
          </p:cNvGraphicFramePr>
          <p:nvPr>
            <p:ph sz="half" idx="2"/>
          </p:nvPr>
        </p:nvGraphicFramePr>
        <p:xfrm>
          <a:off x="500034" y="1571613"/>
          <a:ext cx="8429684" cy="2967890"/>
        </p:xfrm>
        <a:graphic>
          <a:graphicData uri="http://schemas.openxmlformats.org/drawingml/2006/table">
            <a:tbl>
              <a:tblPr/>
              <a:tblGrid>
                <a:gridCol w="2136027"/>
                <a:gridCol w="1150120"/>
                <a:gridCol w="1143008"/>
                <a:gridCol w="1143008"/>
                <a:gridCol w="1285885"/>
                <a:gridCol w="1571636"/>
              </a:tblGrid>
              <a:tr h="310465">
                <a:tc rowSpan="2">
                  <a:txBody>
                    <a:bodyPr/>
                    <a:lstStyle/>
                    <a:p>
                      <a:pPr algn="ctr" eaLnBrk="0" fontAlgn="base" hangingPunct="0"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Показатель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eaLnBrk="0" fontAlgn="base" hangingPunct="0"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Факт </a:t>
                      </a:r>
                      <a:r>
                        <a:rPr lang="ru-RU" sz="1600" b="1" kern="1200" dirty="0" smtClean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r>
                        <a:rPr lang="ru-RU" sz="1600" b="1" kern="1200" baseline="0" dirty="0" smtClean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kern="1200" dirty="0" smtClean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eaLnBrk="0" fontAlgn="base" hangingPunct="0"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2017 </a:t>
                      </a:r>
                      <a:r>
                        <a:rPr lang="ru-RU" sz="1800" b="1" kern="1200" dirty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eaLnBrk="0" fontAlgn="base" hangingPunct="0"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Динамика к </a:t>
                      </a:r>
                      <a:r>
                        <a:rPr lang="ru-RU" sz="1600" b="1" kern="1200" dirty="0" smtClean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2016 году</a:t>
                      </a:r>
                      <a:r>
                        <a:rPr lang="ru-RU" sz="1600" b="1" kern="1200" dirty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%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29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факт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 исполнения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0930">
                <a:tc>
                  <a:txBody>
                    <a:bodyPr/>
                    <a:lstStyle/>
                    <a:p>
                      <a:pPr eaLnBrk="0" fontAlgn="base" hangingPunct="0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kern="1200">
                          <a:solidFill>
                            <a:srgbClr val="4F622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ru-RU" sz="2000" b="1" i="1" kern="1200">
                          <a:solidFill>
                            <a:srgbClr val="4F622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Доходы, всего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eaLnBrk="0" fontAlgn="base" hangingPunct="0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4F622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12628,8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eaLnBrk="0" fontAlgn="base" hangingPunct="0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rgbClr val="4F622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6301,6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eaLnBrk="0" fontAlgn="base" hangingPunct="0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rgbClr val="4F622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6115,4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eaLnBrk="0" fontAlgn="base" hangingPunct="0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rgbClr val="4F622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97,0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eaLnBrk="0" fontAlgn="base" hangingPunct="0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rgbClr val="4F622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059">
                <a:tc>
                  <a:txBody>
                    <a:bodyPr/>
                    <a:lstStyle/>
                    <a:p>
                      <a:pPr eaLnBrk="0" fontAlgn="base" hangingPunct="0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ru-RU" sz="2000" b="1" i="1" kern="120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2000" b="1" i="1" kern="120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 I</a:t>
                      </a:r>
                      <a:r>
                        <a:rPr lang="ru-RU" sz="2000" b="1" i="1" kern="120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Расходы, всего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eaLnBrk="0" fontAlgn="base" hangingPunct="0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11599,7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eaLnBrk="0" fontAlgn="base" hangingPunct="0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6824,8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eaLnBrk="0" fontAlgn="base" hangingPunct="0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6463,3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eaLnBrk="0" fontAlgn="base" hangingPunct="0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94,7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eaLnBrk="0" fontAlgn="base" hangingPunct="0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55,7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930">
                <a:tc>
                  <a:txBody>
                    <a:bodyPr/>
                    <a:lstStyle/>
                    <a:p>
                      <a:pPr eaLnBrk="0" fontAlgn="base" hangingPunct="0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kern="120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 I I</a:t>
                      </a:r>
                      <a:r>
                        <a:rPr lang="ru-RU" sz="2000" b="1" i="1" kern="120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Дефицит-Профицит+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eaLnBrk="0" fontAlgn="base" hangingPunct="0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+1029,1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eaLnBrk="0" fontAlgn="base" hangingPunct="0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2000" b="1" kern="1200" dirty="0" smtClean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523,2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eaLnBrk="0" fontAlgn="base" hangingPunct="0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-347,9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eaLnBrk="0" fontAlgn="base" hangingPunct="0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66,5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Заголовок 1"/>
          <p:cNvSpPr>
            <a:spLocks noGrp="1"/>
          </p:cNvSpPr>
          <p:nvPr>
            <p:ph type="title"/>
          </p:nvPr>
        </p:nvSpPr>
        <p:spPr>
          <a:xfrm>
            <a:off x="468314" y="549275"/>
            <a:ext cx="8229600" cy="1143000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</a:rPr>
              <a:t>Динамика исполнения доходов бюджета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itchFamily="18" charset="0"/>
              </a:rPr>
              <a:t>Курганенского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</a:rPr>
              <a:t> сельского поселения</a:t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</a:rPr>
            </a:br>
            <a:r>
              <a:rPr lang="en-US" sz="2200" dirty="0" smtClean="0"/>
              <a:t>		</a:t>
            </a:r>
            <a:r>
              <a:rPr lang="ru-RU" sz="1600" b="1" dirty="0" smtClean="0">
                <a:solidFill>
                  <a:srgbClr val="254061"/>
                </a:solidFill>
              </a:rPr>
              <a:t>(тыс. рублей)</a:t>
            </a:r>
            <a:endParaRPr lang="ru-RU" sz="1600" dirty="0" smtClean="0">
              <a:solidFill>
                <a:srgbClr val="254061"/>
              </a:solidFill>
            </a:endParaRPr>
          </a:p>
        </p:txBody>
      </p:sp>
      <p:graphicFrame>
        <p:nvGraphicFramePr>
          <p:cNvPr id="44034" name="Объект 5"/>
          <p:cNvGraphicFramePr>
            <a:graphicFrameLocks noGrp="1"/>
          </p:cNvGraphicFramePr>
          <p:nvPr>
            <p:ph idx="1"/>
          </p:nvPr>
        </p:nvGraphicFramePr>
        <p:xfrm>
          <a:off x="539751" y="1770063"/>
          <a:ext cx="7599363" cy="4284662"/>
        </p:xfrm>
        <a:graphic>
          <a:graphicData uri="http://schemas.openxmlformats.org/presentationml/2006/ole">
            <p:oleObj spid="_x0000_s44034" name="Worksheet" r:id="rId3" imgW="5305418" imgH="2990864" progId="Excel.Sheet.8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Заголовок 1"/>
          <p:cNvSpPr>
            <a:spLocks noGrp="1"/>
          </p:cNvSpPr>
          <p:nvPr>
            <p:ph type="title"/>
          </p:nvPr>
        </p:nvSpPr>
        <p:spPr>
          <a:xfrm>
            <a:off x="250827" y="115888"/>
            <a:ext cx="8713788" cy="1301750"/>
          </a:xfrm>
          <a:blipFill dpi="0" rotWithShape="1">
            <a:blip r:embed="rId3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ru-RU" sz="2800" b="1" dirty="0" smtClean="0">
                <a:solidFill>
                  <a:srgbClr val="C00000"/>
                </a:solidFill>
              </a:rPr>
              <a:t>Расходы бюджета Курганенского сельского поселения за 2017 год</a:t>
            </a:r>
            <a:r>
              <a:rPr lang="ru-RU" sz="2800" dirty="0" smtClean="0">
                <a:solidFill>
                  <a:srgbClr val="C00000"/>
                </a:solidFill>
              </a:rPr>
              <a:t/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6463,3  тыс.рублей</a:t>
            </a:r>
            <a:endParaRPr lang="ru-RU" sz="2800" dirty="0" smtClean="0">
              <a:solidFill>
                <a:srgbClr val="C00000"/>
              </a:solidFill>
            </a:endParaRPr>
          </a:p>
        </p:txBody>
      </p:sp>
      <p:graphicFrame>
        <p:nvGraphicFramePr>
          <p:cNvPr id="31746" name="Содержимое 3"/>
          <p:cNvGraphicFramePr>
            <a:graphicFrameLocks noGrp="1"/>
          </p:cNvGraphicFramePr>
          <p:nvPr>
            <p:ph idx="1"/>
          </p:nvPr>
        </p:nvGraphicFramePr>
        <p:xfrm>
          <a:off x="404814" y="1651004"/>
          <a:ext cx="8139112" cy="4206875"/>
        </p:xfrm>
        <a:graphic>
          <a:graphicData uri="http://schemas.openxmlformats.org/presentationml/2006/ole">
            <p:oleObj spid="_x0000_s31746" name="Worksheet" r:id="rId4" imgW="6467513" imgH="3343397" progId="Excel.Sheet.8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>
          <a:xfrm>
            <a:off x="468314" y="404817"/>
            <a:ext cx="8229600" cy="922337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rgbClr val="17375E"/>
                </a:solidFill>
                <a:latin typeface="Times New Roman" pitchFamily="18" charset="0"/>
              </a:rPr>
              <a:t>Динамика исполнения расходов  бюджета</a:t>
            </a:r>
            <a:r>
              <a:rPr lang="ru-RU" sz="2400" dirty="0" smtClean="0">
                <a:solidFill>
                  <a:srgbClr val="17375E"/>
                </a:solidFill>
                <a:latin typeface="Times New Roman" pitchFamily="18" charset="0"/>
              </a:rPr>
              <a:t/>
            </a:r>
            <a:br>
              <a:rPr lang="ru-RU" sz="2400" dirty="0" smtClean="0">
                <a:solidFill>
                  <a:srgbClr val="17375E"/>
                </a:solidFill>
                <a:latin typeface="Times New Roman" pitchFamily="18" charset="0"/>
              </a:rPr>
            </a:br>
            <a:r>
              <a:rPr lang="ru-RU" sz="2400" b="1" dirty="0" smtClean="0">
                <a:solidFill>
                  <a:srgbClr val="17375E"/>
                </a:solidFill>
                <a:latin typeface="Times New Roman" pitchFamily="18" charset="0"/>
              </a:rPr>
              <a:t>  </a:t>
            </a:r>
            <a:r>
              <a:rPr lang="ru-RU" sz="2400" b="1" dirty="0" err="1" smtClean="0">
                <a:solidFill>
                  <a:srgbClr val="17375E"/>
                </a:solidFill>
                <a:latin typeface="Times New Roman" pitchFamily="18" charset="0"/>
              </a:rPr>
              <a:t>Курганенского</a:t>
            </a:r>
            <a:r>
              <a:rPr lang="ru-RU" sz="2400" b="1" dirty="0" smtClean="0">
                <a:solidFill>
                  <a:srgbClr val="17375E"/>
                </a:solidFill>
                <a:latin typeface="Times New Roman" pitchFamily="18" charset="0"/>
              </a:rPr>
              <a:t> сельского поселения  </a:t>
            </a:r>
            <a:br>
              <a:rPr lang="ru-RU" sz="2400" b="1" dirty="0" smtClean="0">
                <a:solidFill>
                  <a:srgbClr val="17375E"/>
                </a:solidFill>
                <a:latin typeface="Times New Roman" pitchFamily="18" charset="0"/>
              </a:rPr>
            </a:br>
            <a:r>
              <a:rPr lang="ru-RU" sz="2400" b="1" dirty="0" smtClean="0">
                <a:solidFill>
                  <a:srgbClr val="17375E"/>
                </a:solidFill>
              </a:rPr>
              <a:t>  							</a:t>
            </a:r>
            <a:r>
              <a:rPr lang="en-US" sz="1600" dirty="0" smtClean="0"/>
              <a:t>(</a:t>
            </a:r>
            <a:r>
              <a:rPr lang="ru-RU" sz="1600" dirty="0" smtClean="0"/>
              <a:t>тыс. рублей</a:t>
            </a:r>
            <a:r>
              <a:rPr lang="en-US" sz="1600" dirty="0" smtClean="0"/>
              <a:t>)</a:t>
            </a:r>
            <a:endParaRPr lang="ru-RU" sz="1600" dirty="0" smtClean="0"/>
          </a:p>
        </p:txBody>
      </p:sp>
      <p:graphicFrame>
        <p:nvGraphicFramePr>
          <p:cNvPr id="1026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423988"/>
          <a:ext cx="8648700" cy="4570412"/>
        </p:xfrm>
        <a:graphic>
          <a:graphicData uri="http://schemas.openxmlformats.org/presentationml/2006/ole">
            <p:oleObj spid="_x0000_s1026" name="Worksheet" r:id="rId3" imgW="6867566" imgH="3628987" progId="Excel.Sheet.8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3221</TotalTime>
  <Words>437</Words>
  <Application>Microsoft Office PowerPoint</Application>
  <PresentationFormat>Экран (4:3)</PresentationFormat>
  <Paragraphs>81</Paragraphs>
  <Slides>17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20" baseType="lpstr">
      <vt:lpstr>Тема Office</vt:lpstr>
      <vt:lpstr>Worksheet</vt:lpstr>
      <vt:lpstr>Лист Microsoft Office Excel 97-2003</vt:lpstr>
      <vt:lpstr>Администрация  Курганенского сельского поселения  Орловского района  Ростовской области</vt:lpstr>
      <vt:lpstr>Слайд 2</vt:lpstr>
      <vt:lpstr>Исполнение бюджета Курганенского сельского поселения Орловского района за 2017 год осуществлялось на основе:</vt:lpstr>
      <vt:lpstr>Основные направления  бюджетной и налоговой политики Курганенского сельского поселения Орловского района в 2017 году </vt:lpstr>
      <vt:lpstr>Слайд 5</vt:lpstr>
      <vt:lpstr>Основные характеристики  бюджета Курганенского сельского поселения Орловского района за 2017 год                                                                                                                                                                        тыс.рублей</vt:lpstr>
      <vt:lpstr>Динамика исполнения доходов бюджета Курганенского сельского поселения   (тыс. рублей)</vt:lpstr>
      <vt:lpstr>Расходы бюджета Курганенского сельского поселения за 2017 год 6463,3  тыс.рублей</vt:lpstr>
      <vt:lpstr>Динамика исполнения расходов  бюджета   Курганенского сельского поселения            (тыс. рублей)</vt:lpstr>
      <vt:lpstr>Динамика исполнения налоговых и неналоговых доходов бюджета Курганенского сельского поселения        (тыс. рублей)</vt:lpstr>
      <vt:lpstr>Динамика поступления земельного налога в бюджет Курганенского сельского поселения        (тыс. рублей)</vt:lpstr>
      <vt:lpstr>  Динамика расходов бюджета Курганенского сельского поселения за 2016-2017 годы         (тыс. рублей)</vt:lpstr>
      <vt:lpstr>Расходы бюджета Курганенского сельского поселения за 2017 году  на культуру  – 1748,5 тыс.рублей</vt:lpstr>
      <vt:lpstr>Динамика поступления земельного налога в бюджет Курганенского сельского поселения        тыс. руб.</vt:lpstr>
      <vt:lpstr>Слайд 15</vt:lpstr>
      <vt:lpstr>Расходы бюджета Курганенского сельского поселения за 2017 год на жилищно-коммунальное хозяйство – 1075,8 тыс.рублей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принципы формирования бюджета Орловского района на 2013 год и на плановый период 2014 и 2015 годов</dc:title>
  <dc:creator>User</dc:creator>
  <cp:lastModifiedBy>user</cp:lastModifiedBy>
  <cp:revision>311</cp:revision>
  <dcterms:created xsi:type="dcterms:W3CDTF">2012-10-21T15:40:11Z</dcterms:created>
  <dcterms:modified xsi:type="dcterms:W3CDTF">2018-05-25T08:42:27Z</dcterms:modified>
</cp:coreProperties>
</file>