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99" r:id="rId3"/>
    <p:sldId id="300" r:id="rId4"/>
    <p:sldId id="256" r:id="rId5"/>
    <p:sldId id="257" r:id="rId6"/>
    <p:sldId id="287" r:id="rId7"/>
    <p:sldId id="294" r:id="rId8"/>
    <p:sldId id="288" r:id="rId9"/>
    <p:sldId id="296" r:id="rId10"/>
    <p:sldId id="265" r:id="rId11"/>
    <p:sldId id="293" r:id="rId12"/>
    <p:sldId id="289" r:id="rId13"/>
    <p:sldId id="263" r:id="rId14"/>
    <p:sldId id="272" r:id="rId15"/>
    <p:sldId id="301" r:id="rId16"/>
    <p:sldId id="302" r:id="rId17"/>
    <p:sldId id="274" r:id="rId18"/>
    <p:sldId id="275" r:id="rId19"/>
    <p:sldId id="277" r:id="rId20"/>
    <p:sldId id="298" r:id="rId2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153" autoAdjust="0"/>
    <p:restoredTop sz="88401" autoAdjust="0"/>
  </p:normalViewPr>
  <p:slideViewPr>
    <p:cSldViewPr>
      <p:cViewPr>
        <p:scale>
          <a:sx n="66" d="100"/>
          <a:sy n="66" d="100"/>
        </p:scale>
        <p:origin x="-18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B3A5-BC8E-470B-BDC7-6CB2D883048E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9E253-083C-44AD-9DE9-5F96BB62A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78F9-A883-4B58-AFAE-35A99D9AA8AF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1496-DE91-4E8D-A42B-19C7F620F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FFBBD-532F-4229-8C05-68402766BA48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F1C24-4C4D-4386-AB6D-9ED9F237E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401B9-23BA-454C-81EA-EBD71C88F435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E9B0B-3A93-48AB-BBC7-BD1DAEDFA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CE175-830F-4815-81F9-0F5BD9FBEA96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C805A-097A-4833-A16B-192B3F4F5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B6DBF-C758-4B53-AA37-B4856222B90B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A4125-5EF7-49FA-AD65-A163678D9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13B8D-5F84-4738-94A9-5C9CB0C29A3E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13A3-0B67-4CBF-85A4-A326872C7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E9EA-D2D4-4614-B6F3-719EDEC0D2A0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0040B-323C-4E80-AF36-574ED6055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CBF8-E8F1-42C5-B274-9C564081A47D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75317-2649-4EFB-9AEE-DF6AC7952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81815-087D-4797-9E5B-1FC38E0A04FF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D369A-28E0-4886-824D-A12DA178A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F93A0-DF9E-4229-923A-C9CA8A650B11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12C84-924E-410D-9BEA-EABB24C7A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B6BC-0C75-4D73-9DA4-E4E8D311EB78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8CCF-F251-41EA-9097-56CAB214F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E7BC7-99EF-4DD3-9891-1EA2F31C9F54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53BD-C4C2-4B56-BB26-04BC72538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7A41-CEA1-4C1F-8292-C96F2425584A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B3E7F-EB3F-42DA-B3D7-E5B9C3976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261D9-FF28-49AE-86DB-8141B60EE280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EA406-A105-4C75-84DC-788FB2742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E96D1-214F-435D-95B5-3006FEF102F6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80862-C255-4EED-8986-68E981695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DE3E8-D5EF-4C84-9C16-E4431D9120D5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F1564-3F7C-4CC9-A6FA-3BDDAB24A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3DD7-E4BF-436F-AC49-68ECBABAC270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00781-0F82-47F6-A6B6-3B74F5DE1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CCCCC-AF3A-4C64-81FB-3F6AD6CA6159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FDD5-0A94-4B94-B56B-45DB2978D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49D3-F96A-4669-8832-6AB40C79FAD1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E2C8-2248-476F-8B8B-47FAB73AC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3890-4128-414A-8245-898FE9C5D260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DAE5-85FB-4094-A38D-F00EE2FC3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989E-DB5D-4018-B57E-9C216891CF8E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D8C5-A63A-40C5-B6AE-EA24C8737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B0B24-53CF-4141-986D-F2B354054BD2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971A-D80A-42B4-B9E6-50AB074AD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8F092-30EB-4FF0-AC6F-6E2B50AD237C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A6F0-C9AE-4BF9-B839-32472D16E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0A6C94-3049-436A-90CB-7666AAA0E75C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48415D-BB5B-4BB9-9B5B-FA6B9738A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345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1BDE39F2-F9B8-49B5-A7BA-650E2DE1D206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AF3E28B-C0BD-43D9-9650-9BD86E1A3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7030A0"/>
                </a:solidFill>
                <a:latin typeface="Arial" charset="0"/>
              </a:rPr>
              <a:t>Б</a:t>
            </a:r>
            <a:r>
              <a:rPr lang="ru-RU" sz="2400" b="1" smtClean="0">
                <a:solidFill>
                  <a:srgbClr val="7030A0"/>
                </a:solidFill>
              </a:rPr>
              <a:t>юджет </a:t>
            </a:r>
            <a:br>
              <a:rPr lang="ru-RU" sz="2400" b="1" smtClean="0">
                <a:solidFill>
                  <a:srgbClr val="7030A0"/>
                </a:solidFill>
              </a:rPr>
            </a:br>
            <a:r>
              <a:rPr lang="ru-RU" sz="2400" b="1" smtClean="0">
                <a:solidFill>
                  <a:srgbClr val="7030A0"/>
                </a:solidFill>
              </a:rPr>
              <a:t>Курганенского сельского поселения Орловского района на 2017 год и на плановый период 2018 и 2019 годов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5" descr="i?id=f32193987d0226b9c3045f6dc97ea34b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93875"/>
            <a:ext cx="8208962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476375" y="1492250"/>
          <a:ext cx="6181725" cy="4511675"/>
        </p:xfrm>
        <a:graphic>
          <a:graphicData uri="http://schemas.openxmlformats.org/presentationml/2006/ole">
            <p:oleObj spid="_x0000_s6146" name="Лист" r:id="rId3" imgW="8429714" imgH="6153136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r>
              <a:rPr lang="en-US" sz="2400" b="1" smtClean="0">
                <a:solidFill>
                  <a:srgbClr val="C00000"/>
                </a:solidFill>
              </a:rPr>
              <a:t/>
            </a:r>
            <a:br>
              <a:rPr lang="en-US" sz="2400" b="1" smtClean="0">
                <a:solidFill>
                  <a:srgbClr val="C00000"/>
                </a:solidFill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1692275" y="1916113"/>
          <a:ext cx="5567363" cy="4267200"/>
        </p:xfrm>
        <a:graphic>
          <a:graphicData uri="http://schemas.openxmlformats.org/presentationml/2006/ole">
            <p:oleObj spid="_x0000_s4098" name="Лист" r:id="rId3" imgW="8525003" imgH="653428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en-US" sz="1600" smtClean="0"/>
              <a:t>							</a:t>
            </a:r>
            <a:r>
              <a:rPr lang="ru-RU" sz="1600" b="1" smtClean="0">
                <a:solidFill>
                  <a:srgbClr val="002060"/>
                </a:solidFill>
              </a:rPr>
              <a:t>(тыс. рублей)</a:t>
            </a:r>
            <a:endParaRPr lang="ru-RU" sz="160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650" y="1773238"/>
          <a:ext cx="7553325" cy="4710112"/>
        </p:xfrm>
        <a:graphic>
          <a:graphicData uri="http://schemas.openxmlformats.org/presentationml/2006/ole">
            <p:oleObj spid="_x0000_s29698" name="Лист" r:id="rId3" imgW="7667670" imgH="4781603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2017 год</a:t>
            </a:r>
          </a:p>
        </p:txBody>
      </p:sp>
      <p:graphicFrame>
        <p:nvGraphicFramePr>
          <p:cNvPr id="76849" name="Group 49"/>
          <p:cNvGraphicFramePr>
            <a:graphicFrameLocks noGrp="1"/>
          </p:cNvGraphicFramePr>
          <p:nvPr/>
        </p:nvGraphicFramePr>
        <p:xfrm>
          <a:off x="250825" y="1052513"/>
          <a:ext cx="8353425" cy="5369244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3788,2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5481,4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2018 год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250825" y="1052513"/>
          <a:ext cx="8353425" cy="4438652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677,0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3788,2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4861,4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2019 год</a:t>
            </a:r>
          </a:p>
        </p:txBody>
      </p:sp>
      <p:graphicFrame>
        <p:nvGraphicFramePr>
          <p:cNvPr id="78901" name="Group 53"/>
          <p:cNvGraphicFramePr>
            <a:graphicFrameLocks noGrp="1"/>
          </p:cNvGraphicFramePr>
          <p:nvPr/>
        </p:nvGraphicFramePr>
        <p:xfrm>
          <a:off x="250825" y="1052513"/>
          <a:ext cx="8353425" cy="4534855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661,8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3788,2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4, 08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4846,2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611188" y="1916113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5481,4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тыс.рублей</a:t>
            </a: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4861,4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4846,2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94,5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94,5</a:t>
            </a:r>
          </a:p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94,5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88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7</a:t>
            </a:r>
          </a:p>
        </p:txBody>
      </p:sp>
      <p:sp>
        <p:nvSpPr>
          <p:cNvPr id="7988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8</a:t>
            </a:r>
          </a:p>
          <a:p>
            <a:endParaRPr lang="ru-RU" b="1">
              <a:latin typeface="Calibri" pitchFamily="34" charset="0"/>
            </a:endParaRPr>
          </a:p>
        </p:txBody>
      </p:sp>
      <p:sp>
        <p:nvSpPr>
          <p:cNvPr id="7988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9</a:t>
            </a:r>
          </a:p>
        </p:txBody>
      </p:sp>
      <p:sp>
        <p:nvSpPr>
          <p:cNvPr id="7988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7988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68313" y="1341438"/>
          <a:ext cx="8074025" cy="4899025"/>
        </p:xfrm>
        <a:graphic>
          <a:graphicData uri="http://schemas.openxmlformats.org/presentationml/2006/ole">
            <p:oleObj spid="_x0000_s35842" name="Лист" r:id="rId3" imgW="8077171" imgH="489578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smtClean="0"/>
              <a:t>Структура расходов бюджета </a:t>
            </a:r>
            <a:r>
              <a:rPr lang="ru-RU" sz="2000" smtClean="0">
                <a:latin typeface="Arial" charset="0"/>
              </a:rPr>
              <a:t>Курганенского сельского поселения</a:t>
            </a:r>
            <a:br>
              <a:rPr lang="ru-RU" sz="2000" smtClean="0">
                <a:latin typeface="Arial" charset="0"/>
              </a:rPr>
            </a:br>
            <a:r>
              <a:rPr lang="ru-RU" sz="2000" smtClean="0"/>
              <a:t> в 2017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Социальная политика 1,0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16338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Образование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0,2 %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0,7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8"/>
            <a:ext cx="3633788" cy="1584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68,4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2781300"/>
            <a:ext cx="3635375" cy="1295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5,4 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-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22,1 %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Физическая культура и спорт 1,0 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1,2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0638" algn="ctr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0070C0"/>
                </a:solidFill>
                <a:latin typeface="Arial" charset="0"/>
              </a:rPr>
              <a:t> Администрация Курганенского сельского поселения Орловского района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347526, Ростовская область, Орловский район, хутор Курганный переулок Театральный, 1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Глава Администрации Курганенского сельского поселения 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– Батманова Надежда Викторовна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Телефон: </a:t>
            </a:r>
            <a:r>
              <a:rPr lang="en-US" sz="2000" smtClean="0">
                <a:latin typeface="Arial" charset="0"/>
              </a:rPr>
              <a:t>8</a:t>
            </a:r>
            <a:r>
              <a:rPr lang="ru-RU" sz="2000" smtClean="0">
                <a:latin typeface="Arial" charset="0"/>
              </a:rPr>
              <a:t>(86375) 55-9-01, 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Факс: </a:t>
            </a:r>
            <a:r>
              <a:rPr lang="en-US" sz="2000" smtClean="0">
                <a:latin typeface="Arial" charset="0"/>
              </a:rPr>
              <a:t>8</a:t>
            </a:r>
            <a:r>
              <a:rPr lang="ru-RU" sz="2000" smtClean="0">
                <a:latin typeface="Arial" charset="0"/>
              </a:rPr>
              <a:t>(86375) 55-9-03,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е-mail: </a:t>
            </a:r>
            <a:r>
              <a:rPr lang="en-US" sz="2000" smtClean="0">
                <a:latin typeface="Arial" charset="0"/>
              </a:rPr>
              <a:t>sp29310@</a:t>
            </a:r>
            <a:r>
              <a:rPr lang="ru-RU" sz="2000" smtClean="0">
                <a:latin typeface="Arial" charset="0"/>
              </a:rPr>
              <a:t>don</a:t>
            </a:r>
            <a:r>
              <a:rPr lang="en-US" sz="2000" smtClean="0">
                <a:latin typeface="Arial" charset="0"/>
              </a:rPr>
              <a:t>pac</a:t>
            </a:r>
            <a:r>
              <a:rPr lang="ru-RU" sz="2000" smtClean="0">
                <a:latin typeface="Arial" charset="0"/>
              </a:rPr>
              <a:t>.ru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График (режим) работы: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 понедельник – пятница – 8.00 – 1</a:t>
            </a:r>
            <a:r>
              <a:rPr lang="en-US" sz="2000" smtClean="0">
                <a:latin typeface="Arial" charset="0"/>
              </a:rPr>
              <a:t>6</a:t>
            </a:r>
            <a:r>
              <a:rPr lang="ru-RU" sz="2000" smtClean="0">
                <a:latin typeface="Arial" charset="0"/>
              </a:rPr>
              <a:t>.</a:t>
            </a:r>
            <a:r>
              <a:rPr lang="en-US" sz="2000" smtClean="0">
                <a:latin typeface="Arial" charset="0"/>
              </a:rPr>
              <a:t>12</a:t>
            </a:r>
            <a:r>
              <a:rPr lang="ru-RU" sz="2000" smtClean="0">
                <a:latin typeface="Arial" charset="0"/>
              </a:rPr>
              <a:t>; 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предпраздничные дни – </a:t>
            </a:r>
            <a:r>
              <a:rPr lang="en-US" sz="2000" smtClean="0">
                <a:latin typeface="Arial" charset="0"/>
              </a:rPr>
              <a:t>8</a:t>
            </a:r>
            <a:r>
              <a:rPr lang="ru-RU" sz="2000" smtClean="0">
                <a:latin typeface="Arial" charset="0"/>
              </a:rPr>
              <a:t>.00 – 1</a:t>
            </a:r>
            <a:r>
              <a:rPr lang="en-US" sz="2000" smtClean="0">
                <a:latin typeface="Arial" charset="0"/>
              </a:rPr>
              <a:t>5.12</a:t>
            </a:r>
            <a:r>
              <a:rPr lang="ru-RU" sz="2000" smtClean="0">
                <a:latin typeface="Arial" charset="0"/>
              </a:rPr>
              <a:t>; 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суббота и воскресенье – выходные дни;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 перерыв – 12.00 – 13.00. </a:t>
            </a:r>
            <a:endParaRPr lang="en-US" sz="2000" smtClean="0">
              <a:latin typeface="Arial" charset="0"/>
            </a:endParaRPr>
          </a:p>
          <a:p>
            <a:pPr indent="20638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График приема: понедельник и пятница с 7.30 до 9.30</a:t>
            </a:r>
          </a:p>
          <a:p>
            <a:pPr indent="20638">
              <a:lnSpc>
                <a:spcPct val="80000"/>
              </a:lnSpc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2438400" y="228600"/>
            <a:ext cx="6400800" cy="1471613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формирования бюджета Курганенского сельского поселения Орловского района на 2017 год и плановый период 2018 и 2019 годов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>
                <a:latin typeface="Times New Roman" pitchFamily="18" charset="0"/>
              </a:rPr>
              <a:t>Прогноз социально-экономического развития Курганенского сельского поселения Орловского района на 2017-2019 годы</a:t>
            </a:r>
            <a:endParaRPr lang="ru-RU" sz="1800"/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724525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500" b="1"/>
              <a:t>Основные направления бюджетной политики и основные направления налоговой политики на 2017-2019 годы (Постановление Администрации Курганенского сельского поселения № 171 от 01.11.2016)</a:t>
            </a:r>
            <a:r>
              <a:rPr lang="ru-RU" sz="1500"/>
              <a:t> </a:t>
            </a:r>
          </a:p>
        </p:txBody>
      </p:sp>
      <p:sp>
        <p:nvSpPr>
          <p:cNvPr id="9524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1500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2000" b="1"/>
          </a:p>
          <a:p>
            <a:pPr algn="ctr" eaLnBrk="1" hangingPunct="1">
              <a:defRPr/>
            </a:pPr>
            <a:r>
              <a:rPr lang="ru-RU" sz="2000" b="1"/>
              <a:t>Проект областного закона «Об областном бюджете на 2017 на 2018 и 2019 годов»</a:t>
            </a:r>
          </a:p>
        </p:txBody>
      </p:sp>
      <p:sp>
        <p:nvSpPr>
          <p:cNvPr id="9524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2411413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1800" b="1"/>
          </a:p>
          <a:p>
            <a:pPr algn="ctr" eaLnBrk="1" hangingPunct="1">
              <a:defRPr/>
            </a:pPr>
            <a:r>
              <a:rPr lang="ru-RU" sz="1800" b="1"/>
              <a:t>Муниципальные целевые программы Курганенского сельского поселения</a:t>
            </a:r>
          </a:p>
          <a:p>
            <a:pPr eaLnBrk="1" hangingPunct="1">
              <a:defRPr/>
            </a:pPr>
            <a:endParaRPr lang="ru-RU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smtClean="0">
                <a:solidFill>
                  <a:srgbClr val="558ED5"/>
                </a:solidFill>
              </a:rPr>
              <a:t>юджет</a:t>
            </a:r>
            <a:r>
              <a:rPr lang="ru-RU" sz="2400" b="1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smtClean="0">
                <a:solidFill>
                  <a:srgbClr val="558ED5"/>
                </a:solidFill>
              </a:rPr>
              <a:t>Курганенского сельского поселения на 2017 год и плановый период 2018 и 2019 годов направлен на решение следующих ключевых задач:</a:t>
            </a:r>
          </a:p>
        </p:txBody>
      </p:sp>
      <p:sp>
        <p:nvSpPr>
          <p:cNvPr id="757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Курганенского сельского поселения ключевым направлениям развития;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smtClean="0">
                <a:solidFill>
                  <a:srgbClr val="17375E"/>
                </a:solidFill>
              </a:rPr>
              <a:t/>
            </a:r>
            <a:br>
              <a:rPr lang="ru-RU" sz="2000" smtClean="0">
                <a:solidFill>
                  <a:srgbClr val="17375E"/>
                </a:solidFill>
              </a:rPr>
            </a:br>
            <a:r>
              <a:rPr lang="ru-RU" sz="2000" b="1" smtClean="0">
                <a:solidFill>
                  <a:srgbClr val="17375E"/>
                </a:solidFill>
              </a:rPr>
              <a:t>«О бюджете на 2017 год и на плановый период 2018 и 2019 годов»</a:t>
            </a:r>
            <a:r>
              <a:rPr lang="en-US" sz="2400" b="1" smtClean="0">
                <a:solidFill>
                  <a:srgbClr val="17375E"/>
                </a:solidFill>
              </a:rPr>
              <a:t/>
            </a:r>
            <a:br>
              <a:rPr lang="en-US" sz="2400" b="1" smtClean="0">
                <a:solidFill>
                  <a:srgbClr val="17375E"/>
                </a:solidFill>
              </a:rPr>
            </a:br>
            <a:r>
              <a:rPr lang="ru-RU" sz="1800" smtClean="0"/>
              <a:t>(тыс. рублей)</a:t>
            </a:r>
          </a:p>
        </p:txBody>
      </p:sp>
      <p:graphicFrame>
        <p:nvGraphicFramePr>
          <p:cNvPr id="30779" name="Group 59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3975737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 План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2337,8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2318,0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10279,4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5575,9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4955,9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профицит (+)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sp>
        <p:nvSpPr>
          <p:cNvPr id="69634" name="Line 231"/>
          <p:cNvSpPr>
            <a:spLocks noChangeShapeType="1"/>
          </p:cNvSpPr>
          <p:nvPr/>
        </p:nvSpPr>
        <p:spPr bwMode="auto">
          <a:xfrm>
            <a:off x="3197225" y="1709738"/>
            <a:ext cx="0" cy="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9729" name="Group 97"/>
          <p:cNvGraphicFramePr>
            <a:graphicFrameLocks noGrp="1"/>
          </p:cNvGraphicFramePr>
          <p:nvPr/>
        </p:nvGraphicFramePr>
        <p:xfrm>
          <a:off x="390525" y="1500188"/>
          <a:ext cx="8362950" cy="3609975"/>
        </p:xfrm>
        <a:graphic>
          <a:graphicData uri="http://schemas.openxmlformats.org/drawingml/2006/table">
            <a:tbl>
              <a:tblPr/>
              <a:tblGrid>
                <a:gridCol w="1301750"/>
                <a:gridCol w="765175"/>
                <a:gridCol w="739775"/>
                <a:gridCol w="869950"/>
                <a:gridCol w="712788"/>
                <a:gridCol w="879475"/>
                <a:gridCol w="685800"/>
                <a:gridCol w="800100"/>
                <a:gridCol w="800100"/>
                <a:gridCol w="808037"/>
              </a:tblGrid>
              <a:tr h="209550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(факт)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(первоначальный бюджет)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в %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6574,2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3069,0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2318,0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4336,9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3532,2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2314,9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2248,5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2671,9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ph idx="1"/>
          </p:nvPr>
        </p:nvGraphicFramePr>
        <p:xfrm>
          <a:off x="755650" y="1196975"/>
          <a:ext cx="8064500" cy="4935538"/>
        </p:xfrm>
        <a:graphic>
          <a:graphicData uri="http://schemas.openxmlformats.org/presentationml/2006/ole">
            <p:oleObj spid="_x0000_s48132" name="Диаграмма" r:id="rId3" imgW="6219708" imgH="3086151" progId="MSGraph.Chart.8">
              <p:embed/>
            </p:oleObj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351837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Динамика налоговых и неналоговых доходов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Курганенского сельского поселения  Орловского района</a:t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1600" b="1" smtClean="0">
                <a:solidFill>
                  <a:srgbClr val="17375E"/>
                </a:solidFill>
              </a:rPr>
              <a:t>1-2015 год (факт)</a:t>
            </a:r>
            <a:br>
              <a:rPr lang="ru-RU" sz="1600" b="1" smtClean="0">
                <a:solidFill>
                  <a:srgbClr val="17375E"/>
                </a:solidFill>
              </a:rPr>
            </a:br>
            <a:r>
              <a:rPr lang="ru-RU" sz="1600" b="1" smtClean="0">
                <a:solidFill>
                  <a:srgbClr val="17375E"/>
                </a:solidFill>
              </a:rPr>
              <a:t>2-2016 год (ожидаемое)</a:t>
            </a:r>
            <a:br>
              <a:rPr lang="ru-RU" sz="1600" b="1" smtClean="0">
                <a:solidFill>
                  <a:srgbClr val="17375E"/>
                </a:solidFill>
              </a:rPr>
            </a:br>
            <a:r>
              <a:rPr lang="ru-RU" sz="1600" b="1" smtClean="0">
                <a:solidFill>
                  <a:srgbClr val="17375E"/>
                </a:solidFill>
              </a:rPr>
              <a:t>3-план 2017 год</a:t>
            </a:r>
            <a:br>
              <a:rPr lang="ru-RU" sz="1600" b="1" smtClean="0">
                <a:solidFill>
                  <a:srgbClr val="17375E"/>
                </a:solidFill>
              </a:rPr>
            </a:br>
            <a:r>
              <a:rPr lang="ru-RU" sz="1600" b="1" smtClean="0">
                <a:solidFill>
                  <a:srgbClr val="17375E"/>
                </a:solidFill>
              </a:rPr>
              <a:t>4-план 2018 год</a:t>
            </a:r>
            <a:br>
              <a:rPr lang="ru-RU" sz="1600" b="1" smtClean="0">
                <a:solidFill>
                  <a:srgbClr val="17375E"/>
                </a:solidFill>
              </a:rPr>
            </a:br>
            <a:r>
              <a:rPr lang="ru-RU" sz="1600" b="1" smtClean="0">
                <a:solidFill>
                  <a:srgbClr val="17375E"/>
                </a:solidFill>
              </a:rPr>
              <a:t>5-план 2019 год</a:t>
            </a: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endParaRPr lang="ru-RU" sz="1600" smtClean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619250" y="2781300"/>
          <a:ext cx="5678488" cy="3240088"/>
        </p:xfrm>
        <a:graphic>
          <a:graphicData uri="http://schemas.openxmlformats.org/presentationml/2006/ole">
            <p:oleObj spid="_x0000_s1029" name="Диаграмма" r:id="rId3" imgW="5734084" imgH="2466923" progId="Excel.Chart.8">
              <p:embed/>
            </p:oleObj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solidFill>
                  <a:srgbClr val="C00000"/>
                </a:solidFill>
              </a:rPr>
              <a:t>Структура фактического поступления налоговых доходов бюджета Курганенского сельского поселения в 2015 году</a:t>
            </a:r>
            <a:r>
              <a:rPr lang="ru-RU" sz="2500" b="1" smtClean="0">
                <a:solidFill>
                  <a:srgbClr val="C00000"/>
                </a:solidFill>
                <a:latin typeface="Arial" charset="0"/>
              </a:rPr>
              <a:t>  </a:t>
            </a:r>
            <a:r>
              <a:rPr lang="ru-RU" sz="2500" b="1" smtClean="0">
                <a:solidFill>
                  <a:srgbClr val="C00000"/>
                </a:solidFill>
              </a:rPr>
              <a:t>3053,3 тыс.рублей</a:t>
            </a:r>
            <a:endParaRPr lang="ru-RU" sz="2500" smtClean="0">
              <a:solidFill>
                <a:srgbClr val="C00000"/>
              </a:solidFill>
            </a:endParaRPr>
          </a:p>
        </p:txBody>
      </p:sp>
      <p:graphicFrame>
        <p:nvGraphicFramePr>
          <p:cNvPr id="67587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755650" y="1557338"/>
          <a:ext cx="7713663" cy="4225925"/>
        </p:xfrm>
        <a:graphic>
          <a:graphicData uri="http://schemas.openxmlformats.org/presentationml/2006/ole">
            <p:oleObj spid="_x0000_s67587" name="Лист" r:id="rId3" imgW="8848662" imgH="4848277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smtClean="0">
                <a:solidFill>
                  <a:srgbClr val="C00000"/>
                </a:solidFill>
              </a:rPr>
              <a:t>Расходы бюджета Курганенского сельского поселения в 2015 году</a:t>
            </a:r>
            <a:r>
              <a:rPr lang="ru-RU" sz="2100" smtClean="0">
                <a:solidFill>
                  <a:srgbClr val="C00000"/>
                </a:solidFill>
              </a:rPr>
              <a:t/>
            </a:r>
            <a:br>
              <a:rPr lang="ru-RU" sz="2100" smtClean="0">
                <a:solidFill>
                  <a:srgbClr val="C00000"/>
                </a:solidFill>
              </a:rPr>
            </a:br>
            <a:r>
              <a:rPr lang="ru-RU" sz="2100" b="1" smtClean="0">
                <a:solidFill>
                  <a:srgbClr val="C00000"/>
                </a:solidFill>
                <a:latin typeface="Arial" charset="0"/>
              </a:rPr>
              <a:t>8379,2</a:t>
            </a:r>
            <a:r>
              <a:rPr lang="ru-RU" sz="2100" b="1" smtClean="0">
                <a:solidFill>
                  <a:srgbClr val="C00000"/>
                </a:solidFill>
              </a:rPr>
              <a:t> тыс.рублей</a:t>
            </a:r>
            <a:endParaRPr lang="ru-RU" sz="210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239125" cy="4903788"/>
        </p:xfrm>
        <a:graphic>
          <a:graphicData uri="http://schemas.openxmlformats.org/presentationml/2006/ole">
            <p:oleObj spid="_x0000_s31746" name="Лист" r:id="rId3" imgW="8353320" imgH="4972177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3324</TotalTime>
  <Words>881</Words>
  <Application>Microsoft Office PowerPoint</Application>
  <PresentationFormat>Экран (4:3)</PresentationFormat>
  <Paragraphs>256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Тема Office</vt:lpstr>
      <vt:lpstr>План</vt:lpstr>
      <vt:lpstr>Диаграмма</vt:lpstr>
      <vt:lpstr>Лист</vt:lpstr>
      <vt:lpstr>Бюджет  Курганенского сельского поселения Орловского района на 2017 год и на плановый период 2018 и 2019 годов</vt:lpstr>
      <vt:lpstr>Слайд 2</vt:lpstr>
      <vt:lpstr>Бюджет Курганенского сельского поселения на 2017 год и плановый период 2018 и 2019 годов направлен на решение следующих ключевых задач:</vt:lpstr>
      <vt:lpstr>Основные параметры бюджета Курганенского сельского поселения «О бюджете на 2017 год и на плановый период 2018 и 2019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    Динамика налоговых и неналоговых доходов бюджета Курганенского сельского поселения  Орловского района 1-2015 год (факт) 2-2016 год (ожидаемое) 3-план 2017 год 4-план 2018 год 5-план 2019 год           </vt:lpstr>
      <vt:lpstr>Структура фактического поступления налоговых доходов бюджета Курганенского сельского поселения в 2015 году  3053,3 тыс.рублей</vt:lpstr>
      <vt:lpstr>Расходы бюджета Курганенского сельского поселения в 2015 году 8379,2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        (тыс. рублей)</vt:lpstr>
      <vt:lpstr>Динамика расходов бюджета Курганенского сельского поселения        (тыс. рублей)</vt:lpstr>
      <vt:lpstr>Структура муниципальных программ Курганенского сельского поселения на 2017 год</vt:lpstr>
      <vt:lpstr>Структура муниципальных программ Курганенского сельского поселения на 2018 год</vt:lpstr>
      <vt:lpstr>Структура муниципальных программ Курганенского сельского поселения на 2019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Структура расходов бюджета Курганенского сельского поселения  в 2017 году по разделам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154</cp:revision>
  <dcterms:created xsi:type="dcterms:W3CDTF">2012-10-21T15:40:11Z</dcterms:created>
  <dcterms:modified xsi:type="dcterms:W3CDTF">2017-04-11T11:09:57Z</dcterms:modified>
</cp:coreProperties>
</file>