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300" r:id="rId3"/>
    <p:sldId id="302" r:id="rId4"/>
    <p:sldId id="304" r:id="rId5"/>
    <p:sldId id="287" r:id="rId6"/>
    <p:sldId id="294" r:id="rId7"/>
    <p:sldId id="288" r:id="rId8"/>
    <p:sldId id="296" r:id="rId9"/>
    <p:sldId id="297" r:id="rId10"/>
    <p:sldId id="265" r:id="rId11"/>
    <p:sldId id="305" r:id="rId12"/>
    <p:sldId id="293" r:id="rId13"/>
    <p:sldId id="289" r:id="rId14"/>
    <p:sldId id="263" r:id="rId15"/>
    <p:sldId id="272" r:id="rId16"/>
    <p:sldId id="274" r:id="rId17"/>
    <p:sldId id="275" r:id="rId18"/>
    <p:sldId id="277" r:id="rId19"/>
    <p:sldId id="276" r:id="rId20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12" autoAdjust="0"/>
    <p:restoredTop sz="88408" autoAdjust="0"/>
  </p:normalViewPr>
  <p:slideViewPr>
    <p:cSldViewPr>
      <p:cViewPr>
        <p:scale>
          <a:sx n="100" d="100"/>
          <a:sy n="100" d="100"/>
        </p:scale>
        <p:origin x="-726" y="15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8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9F0A-7695-414B-92ED-D4C78CB45C04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EF5D0-90E3-4018-A238-D6CECE2BCE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04AF1-E029-4523-8F30-F37CE32F53AE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8A2DE-59AF-4BD8-B194-C42EB4AFD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62465-1D35-4D90-A34E-43C3E308C502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3B976-F75A-4C13-9929-2CF8B1F1F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6FF1F-49B8-4371-A5E5-ED724CCE1285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B9EFB-1983-4922-BFA8-CB62312DB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66D57-C6D4-4BBA-B8CA-D0E49E898754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72D25-F1C0-4441-B887-F5618385E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49F65-532D-4BDA-9844-EC01013FFD12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B3BE9-F321-463B-878D-DFE5EC7E5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52D0F-7D73-46B2-8DFF-1F718998674A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BF39-D89F-4911-BB84-06B09574D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0F76F-D883-4DD1-91BD-F1AF3D2E1EFB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5B1E-0E49-49BE-ABA5-1E779363B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16743-99B2-4C18-8308-4674AAA65C92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E4792-D323-4ADB-9F9C-E6F1B7F82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8359A-E46E-432F-A8A5-384D2FCDBB09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ED1C-0D57-4B5B-AF49-E6542571A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D0E6D-0077-4017-99F8-149FFF7ED4A0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D03B7-8743-441D-B625-5CFA323FC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EC69B-35EC-4E56-A567-DF50A993B259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CB930-215A-4BB4-B78B-17A86D7E8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70A73-0F4B-42B8-83DD-092B474D1D13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242DEB-488D-4371-BBEF-CDD66FC52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latin typeface="Arial" charset="0"/>
              </a:rPr>
              <a:t>Бюджет Курганенского сельского поселения на 2016 год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628775"/>
            <a:ext cx="4926013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2500" b="1" smtClean="0">
                <a:solidFill>
                  <a:srgbClr val="C00000"/>
                </a:solidFill>
              </a:rPr>
              <a:t>Фактические расходы бюджета Курганенского сельского поселения в 2015 году - 8379,2 тыс.рублей</a:t>
            </a:r>
            <a:endParaRPr lang="ru-RU" sz="250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6263" y="1196975"/>
          <a:ext cx="8020050" cy="4913313"/>
        </p:xfrm>
        <a:graphic>
          <a:graphicData uri="http://schemas.openxmlformats.org/presentationml/2006/ole">
            <p:oleObj spid="_x0000_s31746" name="Лист" r:id="rId3" imgW="8334424" imgH="510552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100" b="1" smtClean="0">
                <a:solidFill>
                  <a:srgbClr val="C00000"/>
                </a:solidFill>
              </a:rPr>
              <a:t>Расходы бюджета Курганенского сельского поселения в 2016 году</a:t>
            </a:r>
            <a:r>
              <a:rPr lang="ru-RU" sz="2100" smtClean="0">
                <a:solidFill>
                  <a:srgbClr val="C00000"/>
                </a:solidFill>
              </a:rPr>
              <a:t/>
            </a:r>
            <a:br>
              <a:rPr lang="ru-RU" sz="2100" smtClean="0">
                <a:solidFill>
                  <a:srgbClr val="C00000"/>
                </a:solidFill>
              </a:rPr>
            </a:br>
            <a:r>
              <a:rPr lang="ru-RU" sz="2100" b="1" smtClean="0">
                <a:solidFill>
                  <a:srgbClr val="C00000"/>
                </a:solidFill>
                <a:latin typeface="Arial" charset="0"/>
              </a:rPr>
              <a:t>10279,4</a:t>
            </a:r>
            <a:r>
              <a:rPr lang="ru-RU" sz="2100" b="1" smtClean="0">
                <a:solidFill>
                  <a:srgbClr val="C00000"/>
                </a:solidFill>
              </a:rPr>
              <a:t> тыс.рублей</a:t>
            </a:r>
            <a:endParaRPr lang="ru-RU" sz="2100" smtClean="0">
              <a:solidFill>
                <a:srgbClr val="C00000"/>
              </a:solidFill>
            </a:endParaRPr>
          </a:p>
        </p:txBody>
      </p:sp>
      <p:graphicFrame>
        <p:nvGraphicFramePr>
          <p:cNvPr id="93187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41338" y="1196975"/>
          <a:ext cx="8093075" cy="4922838"/>
        </p:xfrm>
        <a:graphic>
          <a:graphicData uri="http://schemas.openxmlformats.org/presentationml/2006/ole">
            <p:oleObj spid="_x0000_s93187" name="Лист" r:id="rId3" imgW="8267749" imgH="502913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561975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rgbClr val="C00000"/>
                </a:solidFill>
              </a:rPr>
              <a:t/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600" b="1" smtClean="0">
                <a:solidFill>
                  <a:srgbClr val="C00000"/>
                </a:solidFill>
              </a:rPr>
              <a:t>Безвозмездные поступления в бюджет Курганенского сельского поселения</a:t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200" smtClean="0"/>
              <a:t/>
            </a:r>
            <a:br>
              <a:rPr lang="ru-RU" sz="2200" smtClean="0"/>
            </a:br>
            <a:r>
              <a:rPr lang="ru-RU" sz="1400" b="1" smtClean="0"/>
              <a:t> 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en-US" sz="1400" smtClean="0"/>
              <a:t>							(</a:t>
            </a:r>
            <a:r>
              <a:rPr lang="ru-RU" sz="1400" b="1" smtClean="0">
                <a:solidFill>
                  <a:srgbClr val="002060"/>
                </a:solidFill>
              </a:rPr>
              <a:t>тыс.рублей</a:t>
            </a:r>
            <a:r>
              <a:rPr lang="en-US" sz="1400" b="1" smtClean="0">
                <a:solidFill>
                  <a:srgbClr val="002060"/>
                </a:solidFill>
              </a:rPr>
              <a:t>)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6146" name="Объект 2"/>
          <p:cNvGraphicFramePr>
            <a:graphicFrameLocks noGrp="1"/>
          </p:cNvGraphicFramePr>
          <p:nvPr>
            <p:ph idx="1"/>
          </p:nvPr>
        </p:nvGraphicFramePr>
        <p:xfrm>
          <a:off x="1258888" y="1354138"/>
          <a:ext cx="6342062" cy="4845050"/>
        </p:xfrm>
        <a:graphic>
          <a:graphicData uri="http://schemas.openxmlformats.org/presentationml/2006/ole">
            <p:oleObj spid="_x0000_s6146" name="Лист" r:id="rId3" imgW="8153294" imgH="622925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поступлений налоговых и неналоговых налогов в бюджет Курганенского сельского поселения</a:t>
            </a:r>
            <a:r>
              <a:rPr lang="en-US" sz="2400" b="1" smtClean="0">
                <a:solidFill>
                  <a:srgbClr val="C00000"/>
                </a:solidFill>
              </a:rPr>
              <a:t/>
            </a:r>
            <a:br>
              <a:rPr lang="en-US" sz="2400" b="1" smtClean="0">
                <a:solidFill>
                  <a:srgbClr val="C00000"/>
                </a:solidFill>
              </a:rPr>
            </a:br>
            <a:r>
              <a:rPr lang="en-US" sz="2400" b="1" smtClean="0">
                <a:solidFill>
                  <a:srgbClr val="C00000"/>
                </a:solidFill>
              </a:rPr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</p:nvPr>
        </p:nvGraphicFramePr>
        <p:xfrm>
          <a:off x="1685925" y="1916113"/>
          <a:ext cx="5518150" cy="4267200"/>
        </p:xfrm>
        <a:graphic>
          <a:graphicData uri="http://schemas.openxmlformats.org/presentationml/2006/ole">
            <p:oleObj spid="_x0000_s4098" name="Лист" r:id="rId3" imgW="8858380" imgH="685793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C00000"/>
                </a:solidFill>
              </a:rPr>
              <a:t>Динамика расходов бюджета Курганенского сельского поселения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en-US" sz="1600" smtClean="0"/>
              <a:t>							</a:t>
            </a:r>
            <a:r>
              <a:rPr lang="ru-RU" sz="1600" b="1" smtClean="0">
                <a:solidFill>
                  <a:srgbClr val="002060"/>
                </a:solidFill>
              </a:rPr>
              <a:t>(тыс. рублей)</a:t>
            </a:r>
            <a:endParaRPr lang="ru-RU" sz="160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650" y="1973263"/>
          <a:ext cx="7553325" cy="4357687"/>
        </p:xfrm>
        <a:graphic>
          <a:graphicData uri="http://schemas.openxmlformats.org/presentationml/2006/ole">
            <p:oleObj spid="_x0000_s29698" name="Лист" r:id="rId3" imgW="7858249" imgH="453380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2016 год</a:t>
            </a:r>
          </a:p>
        </p:txBody>
      </p:sp>
      <p:graphicFrame>
        <p:nvGraphicFramePr>
          <p:cNvPr id="88122" name="Group 58"/>
          <p:cNvGraphicFramePr>
            <a:graphicFrameLocks noGrp="1"/>
          </p:cNvGraphicFramePr>
          <p:nvPr/>
        </p:nvGraphicFramePr>
        <p:xfrm>
          <a:off x="250825" y="1052513"/>
          <a:ext cx="8353425" cy="5108575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3326,2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36,47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1389,9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15,24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3071,2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33,68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1099,6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0, 58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9119,5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>
                <a:solidFill>
                  <a:srgbClr val="254061"/>
                </a:solidFill>
                <a:latin typeface="Times New Roman" pitchFamily="18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a:t>
            </a:r>
          </a:p>
        </p:txBody>
      </p:sp>
      <p:sp>
        <p:nvSpPr>
          <p:cNvPr id="3" name="Овал 2"/>
          <p:cNvSpPr/>
          <p:nvPr/>
        </p:nvSpPr>
        <p:spPr>
          <a:xfrm>
            <a:off x="611188" y="1916113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6343,3 тыс.рублей</a:t>
            </a:r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8046,4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9119,5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1721,5 тыс.руб</a:t>
            </a:r>
            <a:r>
              <a:rPr lang="en-US" sz="1600">
                <a:solidFill>
                  <a:srgbClr val="FFFFFF"/>
                </a:solidFill>
                <a:cs typeface="Arial" charset="0"/>
              </a:rPr>
              <a:t>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964,1</a:t>
            </a:r>
          </a:p>
          <a:p>
            <a:pPr algn="ctr"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>
                <a:solidFill>
                  <a:srgbClr val="FFFFFF"/>
                </a:solidFill>
                <a:cs typeface="Arial" charset="0"/>
              </a:rPr>
              <a:t>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04138" y="3789363"/>
            <a:ext cx="1439862" cy="79216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1159,9 тыс.руб</a:t>
            </a:r>
            <a:r>
              <a:rPr lang="en-US" sz="1600">
                <a:solidFill>
                  <a:srgbClr val="FFFFFF"/>
                </a:solidFill>
                <a:cs typeface="Arial" charset="0"/>
              </a:rPr>
              <a:t>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0362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</a:t>
            </a:r>
            <a:r>
              <a:rPr lang="ru-RU" b="1">
                <a:latin typeface="Calibri" pitchFamily="34" charset="0"/>
              </a:rPr>
              <a:t>4</a:t>
            </a:r>
          </a:p>
        </p:txBody>
      </p:sp>
      <p:sp>
        <p:nvSpPr>
          <p:cNvPr id="100363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</a:t>
            </a:r>
            <a:r>
              <a:rPr lang="ru-RU" b="1">
                <a:latin typeface="Calibri" pitchFamily="34" charset="0"/>
              </a:rPr>
              <a:t>5</a:t>
            </a:r>
          </a:p>
          <a:p>
            <a:endParaRPr lang="ru-RU" b="1">
              <a:latin typeface="Calibri" pitchFamily="34" charset="0"/>
            </a:endParaRPr>
          </a:p>
        </p:txBody>
      </p:sp>
      <p:sp>
        <p:nvSpPr>
          <p:cNvPr id="100364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</a:t>
            </a:r>
            <a:r>
              <a:rPr lang="ru-RU" b="1">
                <a:latin typeface="Calibri" pitchFamily="34" charset="0"/>
              </a:rPr>
              <a:t>6</a:t>
            </a:r>
          </a:p>
        </p:txBody>
      </p:sp>
      <p:sp>
        <p:nvSpPr>
          <p:cNvPr id="100365" name="TextBox 16"/>
          <p:cNvSpPr txBox="1">
            <a:spLocks noChangeArrowheads="1"/>
          </p:cNvSpPr>
          <p:nvPr/>
        </p:nvSpPr>
        <p:spPr bwMode="auto">
          <a:xfrm>
            <a:off x="1116013" y="61658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непрограммные расходы бюджета Курганенского сельского поселения</a:t>
            </a:r>
          </a:p>
        </p:txBody>
      </p:sp>
      <p:sp>
        <p:nvSpPr>
          <p:cNvPr id="100366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1" smtClean="0">
                <a:solidFill>
                  <a:srgbClr val="00B050"/>
                </a:solidFill>
              </a:rPr>
              <a:t>Доля муниципальных программ социальной направленности в общем объеме программных расходов</a:t>
            </a:r>
          </a:p>
        </p:txBody>
      </p:sp>
      <p:graphicFrame>
        <p:nvGraphicFramePr>
          <p:cNvPr id="35842" name="Диаграмма 2"/>
          <p:cNvGraphicFramePr>
            <a:graphicFrameLocks/>
          </p:cNvGraphicFramePr>
          <p:nvPr/>
        </p:nvGraphicFramePr>
        <p:xfrm>
          <a:off x="468313" y="1341438"/>
          <a:ext cx="8064500" cy="5013325"/>
        </p:xfrm>
        <a:graphic>
          <a:graphicData uri="http://schemas.openxmlformats.org/presentationml/2006/ole">
            <p:oleObj spid="_x0000_s35842" name="Лист" r:id="rId3" imgW="8067723" imgH="501023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2000" smtClean="0"/>
              <a:t>Структура расходов бюджета </a:t>
            </a:r>
            <a:r>
              <a:rPr lang="ru-RU" sz="2000" smtClean="0">
                <a:latin typeface="Arial" charset="0"/>
              </a:rPr>
              <a:t>Курганенского сельского поселения</a:t>
            </a:r>
            <a:br>
              <a:rPr lang="ru-RU" sz="2000" smtClean="0">
                <a:latin typeface="Arial" charset="0"/>
              </a:rPr>
            </a:br>
            <a:r>
              <a:rPr lang="ru-RU" sz="2000" smtClean="0"/>
              <a:t> в 2016 году по разделам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3789363"/>
            <a:ext cx="2087562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Социальная политика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0,5 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313" y="3789363"/>
            <a:ext cx="2160587" cy="1871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Национальная экономика 13,5 %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052513"/>
            <a:ext cx="4248150" cy="12239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Национальная безопасность и правоохранительная деятельность       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0,8 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825" y="1125538"/>
            <a:ext cx="3633788" cy="15843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Общегосударственные вопросы   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40,5 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76825" y="3573463"/>
            <a:ext cx="3635375" cy="71913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Жилищно-коммунальное хозяйство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11,1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76825" y="4365625"/>
            <a:ext cx="3635375" cy="10080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Культура, кинематография  </a:t>
            </a: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32,3 %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2276475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Физическая культура и спорт 0,5 %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2997200"/>
            <a:ext cx="4248150" cy="7191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Национальная оборона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0,7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  <p:sp>
        <p:nvSpPr>
          <p:cNvPr id="2" name="Прямоугольник 11"/>
          <p:cNvSpPr/>
          <p:nvPr/>
        </p:nvSpPr>
        <p:spPr>
          <a:xfrm>
            <a:off x="5076825" y="2565400"/>
            <a:ext cx="3635375" cy="9366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Образование  </a:t>
            </a: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0,1 %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smtClean="0"/>
              <a:t>Объем бюджетных ассигнований на реализацию программ в 2014-2016 годах</a:t>
            </a:r>
          </a:p>
        </p:txBody>
      </p:sp>
      <p:graphicFrame>
        <p:nvGraphicFramePr>
          <p:cNvPr id="36866" name="Диаграмма 2"/>
          <p:cNvGraphicFramePr>
            <a:graphicFrameLocks/>
          </p:cNvGraphicFramePr>
          <p:nvPr/>
        </p:nvGraphicFramePr>
        <p:xfrm>
          <a:off x="468313" y="1628775"/>
          <a:ext cx="8120062" cy="4964113"/>
        </p:xfrm>
        <a:graphic>
          <a:graphicData uri="http://schemas.openxmlformats.org/presentationml/2006/ole">
            <p:oleObj spid="_x0000_s36866" name="Лист" r:id="rId3" imgW="8115232" imgH="496245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558ED5"/>
                </a:solidFill>
                <a:latin typeface="Arial" charset="0"/>
              </a:rPr>
              <a:t>Б</a:t>
            </a:r>
            <a:r>
              <a:rPr lang="ru-RU" sz="2400" b="1" smtClean="0">
                <a:solidFill>
                  <a:srgbClr val="558ED5"/>
                </a:solidFill>
              </a:rPr>
              <a:t>юджет</a:t>
            </a:r>
            <a:r>
              <a:rPr lang="ru-RU" sz="2400" b="1" smtClean="0">
                <a:solidFill>
                  <a:srgbClr val="558ED5"/>
                </a:solidFill>
                <a:latin typeface="Arial" charset="0"/>
              </a:rPr>
              <a:t> </a:t>
            </a:r>
            <a:r>
              <a:rPr lang="ru-RU" sz="2400" b="1" smtClean="0">
                <a:solidFill>
                  <a:srgbClr val="558ED5"/>
                </a:solidFill>
              </a:rPr>
              <a:t>Курганенского сельского поселения на 2016 год направлен на решение следующих ключевых задач: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95288" y="1484313"/>
            <a:ext cx="8569325" cy="50419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600" smtClean="0">
                <a:latin typeface="Times New Roman" pitchFamily="18" charset="0"/>
              </a:rPr>
              <a:t>1)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pPr marL="0" indent="0" algn="ctr">
              <a:buFont typeface="Arial" charset="0"/>
              <a:buNone/>
            </a:pPr>
            <a:r>
              <a:rPr lang="ru-RU" sz="2600" smtClean="0">
                <a:latin typeface="Times New Roman" pitchFamily="18" charset="0"/>
              </a:rPr>
              <a:t>2) повышение эффективности бюджетной политики, в том числе за счет роста эффективности бюджетных расходов;</a:t>
            </a:r>
          </a:p>
          <a:p>
            <a:pPr marL="0" indent="0" algn="ctr">
              <a:buFont typeface="Arial" charset="0"/>
              <a:buNone/>
            </a:pPr>
            <a:r>
              <a:rPr lang="ru-RU" sz="2600" smtClean="0">
                <a:latin typeface="Times New Roman" pitchFamily="18" charset="0"/>
              </a:rPr>
              <a:t>3) соответствие финансовых возможностей Курганенского сельского поселения ключевым направлениям развития;</a:t>
            </a:r>
          </a:p>
          <a:p>
            <a:pPr marL="0" indent="0" algn="ctr">
              <a:buFont typeface="Arial" charset="0"/>
              <a:buNone/>
            </a:pPr>
            <a:r>
              <a:rPr lang="ru-RU" sz="2600" smtClean="0">
                <a:latin typeface="Times New Roman" pitchFamily="18" charset="0"/>
              </a:rPr>
              <a:t>4) повышение роли бюджетной политики для поддержки экономического роста;</a:t>
            </a:r>
          </a:p>
          <a:p>
            <a:pPr marL="0" indent="0" algn="ctr">
              <a:buFont typeface="Arial" charset="0"/>
              <a:buNone/>
            </a:pPr>
            <a:r>
              <a:rPr lang="ru-RU" sz="2600" smtClean="0">
                <a:latin typeface="Times New Roman" pitchFamily="18" charset="0"/>
              </a:rPr>
              <a:t>5) повышение прозрачности и открытости бюджетного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Текст 5"/>
          <p:cNvSpPr>
            <a:spLocks noGrp="1"/>
          </p:cNvSpPr>
          <p:nvPr>
            <p:ph type="body" idx="4294967295"/>
          </p:nvPr>
        </p:nvSpPr>
        <p:spPr>
          <a:xfrm>
            <a:off x="0" y="3573463"/>
            <a:ext cx="8686800" cy="27352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mtClean="0">
                <a:solidFill>
                  <a:srgbClr val="898989"/>
                </a:solidFill>
                <a:latin typeface="Arial" charset="0"/>
              </a:rPr>
              <a:t>.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79388" y="404813"/>
            <a:ext cx="2214562" cy="1785937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.</a:t>
            </a:r>
            <a:r>
              <a:rPr lang="ru-RU">
                <a:solidFill>
                  <a:schemeClr val="tx1"/>
                </a:solidFill>
                <a:cs typeface="Arial" charset="0"/>
              </a:rPr>
              <a:t>Особенности формирования </a:t>
            </a:r>
            <a:r>
              <a:rPr lang="ru-RU" sz="1700">
                <a:solidFill>
                  <a:schemeClr val="tx1"/>
                </a:solidFill>
                <a:cs typeface="Arial" charset="0"/>
              </a:rPr>
              <a:t>б</a:t>
            </a:r>
            <a:r>
              <a:rPr lang="ru-RU">
                <a:solidFill>
                  <a:schemeClr val="tx1"/>
                </a:solidFill>
                <a:cs typeface="Arial" charset="0"/>
              </a:rPr>
              <a:t>юджета </a:t>
            </a:r>
            <a:r>
              <a:rPr lang="ru-RU">
                <a:solidFill>
                  <a:srgbClr val="FF0000"/>
                </a:solidFill>
                <a:cs typeface="Arial" charset="0"/>
              </a:rPr>
              <a:t>на 2016 год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85875" y="2143125"/>
            <a:ext cx="1500188" cy="42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Основание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43213" y="333375"/>
            <a:ext cx="2357437" cy="27146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FF0000"/>
                </a:solidFill>
              </a:rPr>
              <a:t>.Федеральный закон от 30.09.2015 №273-ФЗ </a:t>
            </a:r>
            <a:r>
              <a:rPr lang="ru-RU" sz="1600" dirty="0">
                <a:solidFill>
                  <a:schemeClr val="tx1"/>
                </a:solidFill>
              </a:rPr>
              <a:t>«Об особенностях составления и утверждения проектов бюджетов бюджетной системы РФ на 2016 год…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57813" y="357188"/>
            <a:ext cx="2214562" cy="27860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.</a:t>
            </a:r>
            <a:r>
              <a:rPr lang="ru-RU" sz="1600">
                <a:solidFill>
                  <a:srgbClr val="FF0000"/>
                </a:solidFill>
                <a:cs typeface="Arial" charset="0"/>
              </a:rPr>
              <a:t>Решение Собрания депутатов от 09.11.2015 г. № 97 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«</a:t>
            </a:r>
            <a:r>
              <a:rPr lang="ru-RU" sz="1400">
                <a:solidFill>
                  <a:schemeClr val="tx1"/>
                </a:solidFill>
                <a:latin typeface="Arial" charset="0"/>
                <a:cs typeface="Arial" charset="0"/>
              </a:rPr>
              <a:t>Об особенностях регулирования бюджетных правоотношений в Курганенском сельском поселении в 2015 и 2016 годах</a:t>
            </a:r>
            <a:r>
              <a:rPr lang="ru-RU" sz="1400" b="1">
                <a:solidFill>
                  <a:schemeClr val="tx1"/>
                </a:solidFill>
                <a:cs typeface="Arial" charset="0"/>
              </a:rPr>
              <a:t>»</a:t>
            </a:r>
            <a:endParaRPr lang="ru-RU" sz="140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sz="1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715250" y="857250"/>
            <a:ext cx="1214438" cy="200025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>
                <a:solidFill>
                  <a:schemeClr val="tx1"/>
                </a:solidFill>
                <a:cs typeface="Arial" charset="0"/>
              </a:rPr>
              <a:t>Внесен в Собрание депутатов</a:t>
            </a:r>
            <a:r>
              <a:rPr lang="ru-RU" sz="1500">
                <a:solidFill>
                  <a:srgbClr val="FF0000"/>
                </a:solidFill>
                <a:cs typeface="Arial" charset="0"/>
              </a:rPr>
              <a:t>-</a:t>
            </a:r>
            <a:r>
              <a:rPr lang="ru-RU" sz="1500">
                <a:solidFill>
                  <a:srgbClr val="FF0000"/>
                </a:solidFill>
                <a:latin typeface="Arial" charset="0"/>
                <a:cs typeface="Arial" charset="0"/>
              </a:rPr>
              <a:t>30</a:t>
            </a:r>
            <a:r>
              <a:rPr lang="ru-RU" sz="1500">
                <a:solidFill>
                  <a:srgbClr val="FF0000"/>
                </a:solidFill>
                <a:cs typeface="Arial" charset="0"/>
              </a:rPr>
              <a:t> ноября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643688" y="3143250"/>
            <a:ext cx="1214437" cy="13573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с одним вырезанным углом 13"/>
          <p:cNvSpPr/>
          <p:nvPr/>
        </p:nvSpPr>
        <p:spPr>
          <a:xfrm>
            <a:off x="7000875" y="3000375"/>
            <a:ext cx="1428750" cy="1285875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Решения о бюджете</a:t>
            </a:r>
          </a:p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На 1 год</a:t>
            </a: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6659563" y="4868863"/>
            <a:ext cx="2286000" cy="17145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В целях повышения точности расчетов в рамках изменений макроэкономических условий</a:t>
            </a:r>
          </a:p>
        </p:txBody>
      </p:sp>
      <p:sp>
        <p:nvSpPr>
          <p:cNvPr id="17" name="Овал 16"/>
          <p:cNvSpPr/>
          <p:nvPr/>
        </p:nvSpPr>
        <p:spPr>
          <a:xfrm>
            <a:off x="357188" y="4000500"/>
            <a:ext cx="2428875" cy="1857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Несмотря на однолетний бюджет</a:t>
            </a: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2214563" y="5429250"/>
            <a:ext cx="714375" cy="1428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00375" y="4000500"/>
            <a:ext cx="3429000" cy="242887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>
                <a:solidFill>
                  <a:srgbClr val="0070C0"/>
                </a:solidFill>
                <a:cs typeface="Arial" charset="0"/>
              </a:rPr>
              <a:t>-Прогноз социально-экономического развития </a:t>
            </a:r>
            <a:r>
              <a:rPr lang="ru-RU">
                <a:solidFill>
                  <a:srgbClr val="0070C0"/>
                </a:solidFill>
                <a:latin typeface="Arial" charset="0"/>
                <a:cs typeface="Arial" charset="0"/>
              </a:rPr>
              <a:t>Курганенского сельского поселения</a:t>
            </a:r>
            <a:r>
              <a:rPr lang="ru-RU">
                <a:solidFill>
                  <a:srgbClr val="0070C0"/>
                </a:solidFill>
                <a:cs typeface="Arial" charset="0"/>
              </a:rPr>
              <a:t> </a:t>
            </a:r>
            <a:r>
              <a:rPr lang="ru-RU">
                <a:solidFill>
                  <a:srgbClr val="FF0000"/>
                </a:solidFill>
                <a:cs typeface="Arial" charset="0"/>
              </a:rPr>
              <a:t>на 3-х летний период.</a:t>
            </a:r>
          </a:p>
          <a:p>
            <a:pPr>
              <a:defRPr/>
            </a:pPr>
            <a:r>
              <a:rPr lang="ru-RU">
                <a:solidFill>
                  <a:srgbClr val="0070C0"/>
                </a:solidFill>
                <a:cs typeface="Arial" charset="0"/>
              </a:rPr>
              <a:t>-Основные направления бюджетной и налоговой политики </a:t>
            </a:r>
            <a:r>
              <a:rPr lang="ru-RU">
                <a:solidFill>
                  <a:srgbClr val="0070C0"/>
                </a:solidFill>
                <a:latin typeface="Arial" charset="0"/>
                <a:cs typeface="Arial" charset="0"/>
              </a:rPr>
              <a:t>Курганенского сельского поселения</a:t>
            </a:r>
            <a:r>
              <a:rPr lang="ru-RU">
                <a:solidFill>
                  <a:srgbClr val="0070C0"/>
                </a:solidFill>
                <a:cs typeface="Arial" charset="0"/>
              </a:rPr>
              <a:t> –</a:t>
            </a:r>
            <a:r>
              <a:rPr lang="ru-RU">
                <a:solidFill>
                  <a:srgbClr val="FF0000"/>
                </a:solidFill>
                <a:cs typeface="Arial" charset="0"/>
              </a:rPr>
              <a:t>на 2016-2018 годы.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7572375" y="4286250"/>
            <a:ext cx="714375" cy="78581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Выгнутая вверх стрелка 22"/>
          <p:cNvSpPr/>
          <p:nvPr/>
        </p:nvSpPr>
        <p:spPr>
          <a:xfrm>
            <a:off x="3643313" y="142875"/>
            <a:ext cx="2714625" cy="2857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низ стрелка 27"/>
          <p:cNvSpPr/>
          <p:nvPr/>
        </p:nvSpPr>
        <p:spPr>
          <a:xfrm>
            <a:off x="1857375" y="2714625"/>
            <a:ext cx="1571625" cy="8572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Выгнутая влево стрелка 29"/>
          <p:cNvSpPr/>
          <p:nvPr/>
        </p:nvSpPr>
        <p:spPr>
          <a:xfrm>
            <a:off x="5643563" y="2928938"/>
            <a:ext cx="714375" cy="10001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401" name="Заголовок 30"/>
          <p:cNvSpPr>
            <a:spLocks noGrp="1"/>
          </p:cNvSpPr>
          <p:nvPr>
            <p:ph type="title" idx="4294967295"/>
          </p:nvPr>
        </p:nvSpPr>
        <p:spPr>
          <a:xfrm>
            <a:off x="684213" y="0"/>
            <a:ext cx="8229600" cy="1143000"/>
          </a:xfrm>
        </p:spPr>
        <p:txBody>
          <a:bodyPr/>
          <a:lstStyle/>
          <a:p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404813"/>
            <a:ext cx="8229600" cy="1295400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17375E"/>
                </a:solidFill>
              </a:rPr>
              <a:t>Основные параметры бюджета Курганенского сельского поселения</a:t>
            </a:r>
            <a:r>
              <a:rPr lang="ru-RU" sz="2000" smtClean="0">
                <a:solidFill>
                  <a:srgbClr val="17375E"/>
                </a:solidFill>
              </a:rPr>
              <a:t/>
            </a:r>
            <a:br>
              <a:rPr lang="ru-RU" sz="2000" smtClean="0">
                <a:solidFill>
                  <a:srgbClr val="17375E"/>
                </a:solidFill>
              </a:rPr>
            </a:br>
            <a:r>
              <a:rPr lang="ru-RU" sz="2000" b="1" smtClean="0">
                <a:solidFill>
                  <a:srgbClr val="17375E"/>
                </a:solidFill>
              </a:rPr>
              <a:t>на 2016 год </a:t>
            </a:r>
            <a:br>
              <a:rPr lang="ru-RU" sz="2000" b="1" smtClean="0">
                <a:solidFill>
                  <a:srgbClr val="17375E"/>
                </a:solidFill>
              </a:rPr>
            </a:br>
            <a:r>
              <a:rPr lang="ru-RU" sz="1800" smtClean="0"/>
              <a:t>(тыс. рублей)</a:t>
            </a:r>
            <a:endParaRPr lang="ru-RU" sz="1800" smtClean="0">
              <a:solidFill>
                <a:srgbClr val="17375E"/>
              </a:solidFill>
            </a:endParaRPr>
          </a:p>
        </p:txBody>
      </p:sp>
      <p:graphicFrame>
        <p:nvGraphicFramePr>
          <p:cNvPr id="17470" name="Group 62"/>
          <p:cNvGraphicFramePr>
            <a:graphicFrameLocks noGrp="1"/>
          </p:cNvGraphicFramePr>
          <p:nvPr>
            <p:ph idx="4294967295"/>
          </p:nvPr>
        </p:nvGraphicFramePr>
        <p:xfrm>
          <a:off x="684213" y="1844675"/>
          <a:ext cx="7920037" cy="4427538"/>
        </p:xfrm>
        <a:graphic>
          <a:graphicData uri="http://schemas.openxmlformats.org/drawingml/2006/table">
            <a:tbl>
              <a:tblPr/>
              <a:tblGrid>
                <a:gridCol w="3816350"/>
                <a:gridCol w="1366837"/>
                <a:gridCol w="1368425"/>
                <a:gridCol w="1368425"/>
              </a:tblGrid>
              <a:tr h="171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от 23.12.2014 г. №73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от 28.12.2015 г. №103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Изменения к предыдущему году,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8109,0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9942,6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3001,8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3368,4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5107,2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6574,2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Расходы,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8109,0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10279,4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Дефицит (-), профицит (+)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-336,8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Источники финансирования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-336,8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300" b="1" smtClean="0">
                <a:solidFill>
                  <a:srgbClr val="558ED5"/>
                </a:solidFill>
              </a:rPr>
              <a:t>Объем безвозмездных поступлений в бюджет </a:t>
            </a:r>
            <a:r>
              <a:rPr lang="ru-RU" sz="2300" b="1" smtClean="0">
                <a:solidFill>
                  <a:srgbClr val="558ED5"/>
                </a:solidFill>
                <a:latin typeface="Arial" charset="0"/>
              </a:rPr>
              <a:t>Курганенского сельского поселения </a:t>
            </a:r>
            <a:r>
              <a:rPr lang="ru-RU" sz="2300" b="1" smtClean="0">
                <a:solidFill>
                  <a:srgbClr val="558ED5"/>
                </a:solidFill>
              </a:rPr>
              <a:t>Орловского района</a:t>
            </a:r>
          </a:p>
        </p:txBody>
      </p:sp>
      <p:graphicFrame>
        <p:nvGraphicFramePr>
          <p:cNvPr id="18496" name="Group 64"/>
          <p:cNvGraphicFramePr>
            <a:graphicFrameLocks noGrp="1"/>
          </p:cNvGraphicFramePr>
          <p:nvPr/>
        </p:nvGraphicFramePr>
        <p:xfrm>
          <a:off x="179388" y="1484313"/>
          <a:ext cx="8640762" cy="4176712"/>
        </p:xfrm>
        <a:graphic>
          <a:graphicData uri="http://schemas.openxmlformats.org/drawingml/2006/table">
            <a:tbl>
              <a:tblPr/>
              <a:tblGrid>
                <a:gridCol w="2697162"/>
                <a:gridCol w="2049463"/>
                <a:gridCol w="2133600"/>
                <a:gridCol w="1760537"/>
              </a:tblGrid>
              <a:tr h="4857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2015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 год (план)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7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5308,6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6574,2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4336,9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3832,2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905,6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2671,9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hlink"/>
                </a:solidFill>
              </a:rPr>
              <a:t>Доходы бюджета Курганенского сельского поселения Орловского района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ph idx="1"/>
          </p:nvPr>
        </p:nvGraphicFramePr>
        <p:xfrm>
          <a:off x="755650" y="1196975"/>
          <a:ext cx="8064500" cy="4935538"/>
        </p:xfrm>
        <a:graphic>
          <a:graphicData uri="http://schemas.openxmlformats.org/presentationml/2006/ole">
            <p:oleObj spid="_x0000_s48132" name="Диаграмма" r:id="rId3" imgW="6219708" imgH="3086151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Динамика налоговых и неналоговых доходов бюджета</a:t>
            </a:r>
            <a:r>
              <a:rPr lang="ru-RU" sz="2400" smtClean="0">
                <a:solidFill>
                  <a:srgbClr val="17375E"/>
                </a:solidFill>
              </a:rPr>
              <a:t/>
            </a:r>
            <a:br>
              <a:rPr lang="ru-RU" sz="2400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Курганенского сельского поселения  Орловского района</a:t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  							</a:t>
            </a:r>
            <a:r>
              <a:rPr lang="en-US" sz="1600" smtClean="0"/>
              <a:t>(</a:t>
            </a:r>
            <a:r>
              <a:rPr lang="ru-RU" sz="1600" smtClean="0"/>
              <a:t>тыс. рублей</a:t>
            </a:r>
            <a:r>
              <a:rPr lang="en-US" sz="1600" smtClean="0"/>
              <a:t>)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1-2014 год</a:t>
            </a:r>
            <a:br>
              <a:rPr lang="ru-RU" sz="1600" smtClean="0"/>
            </a:br>
            <a:r>
              <a:rPr lang="ru-RU" sz="1600" smtClean="0"/>
              <a:t>2-2015 год</a:t>
            </a:r>
            <a:br>
              <a:rPr lang="ru-RU" sz="1600" smtClean="0"/>
            </a:br>
            <a:r>
              <a:rPr lang="ru-RU" sz="1600" smtClean="0"/>
              <a:t>3-2016 год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endParaRPr lang="ru-RU" sz="1600" smtClean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549400" y="2209800"/>
          <a:ext cx="6642100" cy="3379788"/>
        </p:xfrm>
        <a:graphic>
          <a:graphicData uri="http://schemas.openxmlformats.org/presentationml/2006/ole">
            <p:oleObj spid="_x0000_s1029" name="Диаграмма" r:id="rId3" imgW="5476830" imgH="2209676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500" b="1" smtClean="0">
                <a:solidFill>
                  <a:srgbClr val="C00000"/>
                </a:solidFill>
              </a:rPr>
              <a:t>Структура </a:t>
            </a:r>
            <a:br>
              <a:rPr lang="ru-RU" sz="2500" b="1" smtClean="0">
                <a:solidFill>
                  <a:srgbClr val="C00000"/>
                </a:solidFill>
              </a:rPr>
            </a:br>
            <a:r>
              <a:rPr lang="ru-RU" sz="2500" b="1" smtClean="0">
                <a:solidFill>
                  <a:srgbClr val="C00000"/>
                </a:solidFill>
              </a:rPr>
              <a:t>поступления налоговых доходов бюджета Курганенского сельского поселения в 2015 году – 3352,3 тыс.рублей</a:t>
            </a:r>
            <a:endParaRPr lang="ru-RU" sz="2500" smtClean="0">
              <a:solidFill>
                <a:srgbClr val="C00000"/>
              </a:solidFill>
            </a:endParaRPr>
          </a:p>
        </p:txBody>
      </p:sp>
      <p:graphicFrame>
        <p:nvGraphicFramePr>
          <p:cNvPr id="67587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946150" y="1557338"/>
          <a:ext cx="7088188" cy="4605337"/>
        </p:xfrm>
        <a:graphic>
          <a:graphicData uri="http://schemas.openxmlformats.org/presentationml/2006/ole">
            <p:oleObj spid="_x0000_s67587" name="Лист" r:id="rId3" imgW="8239135" imgH="535305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500" b="1" smtClean="0">
                <a:solidFill>
                  <a:srgbClr val="C00000"/>
                </a:solidFill>
              </a:rPr>
              <a:t>Структура фактического поступления налоговых доходов бюджета Курганенского сельского поселения в </a:t>
            </a:r>
            <a:r>
              <a:rPr lang="ru-RU" sz="2500" b="1" smtClean="0">
                <a:solidFill>
                  <a:srgbClr val="C00000"/>
                </a:solidFill>
                <a:latin typeface="Arial" charset="0"/>
              </a:rPr>
              <a:t>2015</a:t>
            </a:r>
            <a:r>
              <a:rPr lang="ru-RU" sz="2500" b="1" smtClean="0">
                <a:solidFill>
                  <a:srgbClr val="C00000"/>
                </a:solidFill>
              </a:rPr>
              <a:t> году - </a:t>
            </a:r>
            <a:r>
              <a:rPr lang="ru-RU" sz="2500" b="1" smtClean="0">
                <a:solidFill>
                  <a:srgbClr val="C00000"/>
                </a:solidFill>
                <a:latin typeface="Arial" charset="0"/>
              </a:rPr>
              <a:t>3020,5</a:t>
            </a:r>
            <a:r>
              <a:rPr lang="ru-RU" sz="2500" b="1" smtClean="0">
                <a:solidFill>
                  <a:srgbClr val="C00000"/>
                </a:solidFill>
              </a:rPr>
              <a:t> тыс.рублей</a:t>
            </a:r>
            <a:endParaRPr lang="ru-RU" sz="2500" smtClean="0">
              <a:solidFill>
                <a:srgbClr val="C00000"/>
              </a:solidFill>
            </a:endParaRPr>
          </a:p>
        </p:txBody>
      </p:sp>
      <p:graphicFrame>
        <p:nvGraphicFramePr>
          <p:cNvPr id="81923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962025" y="1412875"/>
          <a:ext cx="7831138" cy="4762500"/>
        </p:xfrm>
        <a:graphic>
          <a:graphicData uri="http://schemas.openxmlformats.org/presentationml/2006/ole">
            <p:oleObj spid="_x0000_s81923" name="Лист" r:id="rId3" imgW="8848662" imgH="538166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3009</TotalTime>
  <Words>599</Words>
  <Application>Microsoft Office PowerPoint</Application>
  <PresentationFormat>Экран (4:3)</PresentationFormat>
  <Paragraphs>158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Times New Roman</vt:lpstr>
      <vt:lpstr>Тема Office</vt:lpstr>
      <vt:lpstr>Диаграмма</vt:lpstr>
      <vt:lpstr>Лист</vt:lpstr>
      <vt:lpstr>Диаграмма Microsoft Office Excel</vt:lpstr>
      <vt:lpstr>Лист Microsoft Office Excel</vt:lpstr>
      <vt:lpstr>Бюджет Курганенского сельского поселения на 2016 год</vt:lpstr>
      <vt:lpstr>Бюджет Курганенского сельского поселения на 2016 год направлен на решение следующих ключевых задач:</vt:lpstr>
      <vt:lpstr>.</vt:lpstr>
      <vt:lpstr>Основные параметры бюджета Курганенского сельского поселения на 2016 год  (тыс. рублей)</vt:lpstr>
      <vt:lpstr>Объем безвозмездных поступлений в бюджет Курганенского сельского поселения Орловского района</vt:lpstr>
      <vt:lpstr>Доходы бюджета Курганенского сельского поселения Орловского района</vt:lpstr>
      <vt:lpstr>    Динамика налоговых и неналоговых доходов бюджета Курганенского сельского поселения  Орловского района          (тыс. рублей) 1-2014 год 2-2015 год 3-2016 год  </vt:lpstr>
      <vt:lpstr>Структура  поступления налоговых доходов бюджета Курганенского сельского поселения в 2015 году – 3352,3 тыс.рублей</vt:lpstr>
      <vt:lpstr>Структура фактического поступления налоговых доходов бюджета Курганенского сельского поселения в 2015 году - 3020,5 тыс.рублей</vt:lpstr>
      <vt:lpstr>Фактические расходы бюджета Курганенского сельского поселения в 2015 году - 8379,2 тыс.рублей</vt:lpstr>
      <vt:lpstr>Расходы бюджета Курганенского сельского поселения в 2016 году 10279,4 тыс.рублей</vt:lpstr>
      <vt:lpstr> Безвозмездные поступления в бюджет Курганенского сельского поселения           (тыс.рублей) </vt:lpstr>
      <vt:lpstr>Динамика поступлений налоговых и неналоговых налогов в бюджет Курганенского сельского поселения        (тыс. рублей)</vt:lpstr>
      <vt:lpstr>Динамика расходов бюджета Курганенского сельского поселения        (тыс. рублей)</vt:lpstr>
      <vt:lpstr>Структура муниципальных программ Курганенского сельского поселения на 2016 год</vt:lpstr>
      <vt:lpstr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vt:lpstr>
      <vt:lpstr>Доля муниципальных программ социальной направленности в общем объеме программных расходов</vt:lpstr>
      <vt:lpstr>Структура расходов бюджета Курганенского сельского поселения  в 2016 году по разделам</vt:lpstr>
      <vt:lpstr>Объем бюджетных ассигнований на реализацию программ в 2014-2016 годах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150</cp:revision>
  <dcterms:created xsi:type="dcterms:W3CDTF">2012-10-21T15:40:11Z</dcterms:created>
  <dcterms:modified xsi:type="dcterms:W3CDTF">2016-02-10T04:04:26Z</dcterms:modified>
</cp:coreProperties>
</file>