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94" r:id="rId5"/>
    <p:sldId id="288" r:id="rId6"/>
    <p:sldId id="296" r:id="rId7"/>
    <p:sldId id="265" r:id="rId8"/>
    <p:sldId id="297" r:id="rId9"/>
    <p:sldId id="293" r:id="rId10"/>
    <p:sldId id="289" r:id="rId11"/>
    <p:sldId id="263" r:id="rId12"/>
    <p:sldId id="272" r:id="rId13"/>
    <p:sldId id="274" r:id="rId14"/>
    <p:sldId id="275" r:id="rId15"/>
    <p:sldId id="276" r:id="rId16"/>
    <p:sldId id="277" r:id="rId1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12" autoAdjust="0"/>
    <p:restoredTop sz="88408" autoAdjust="0"/>
  </p:normalViewPr>
  <p:slideViewPr>
    <p:cSldViewPr>
      <p:cViewPr>
        <p:scale>
          <a:sx n="75" d="100"/>
          <a:sy n="75" d="100"/>
        </p:scale>
        <p:origin x="-14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8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147B-55DD-4D5A-868C-11A6B57E035E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4651A-4B72-442A-B2FC-DB0515022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EF9FC-E96F-4684-95F2-948DE85C1188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55501-2D71-4CEB-A62E-CC81A3570A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646D2-C211-47DF-BD5F-66AD9C8928F1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26773-930F-443C-858E-BFC4742B4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0737-3134-4E6D-8C63-300373A35E87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43B5-F0EB-42F4-A8FA-1BA03EBE9A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AF5EB-3289-40F8-9D11-3792D3CDD28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75526-2004-426B-9BB0-7C9C6C5E5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3C89E-B610-41C0-BF6C-298872706646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65E82-3915-401A-B1D7-95366455F6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71F89-B349-4105-9B8F-A8DF7B41A9C9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FDD27-8386-4652-A6B7-A5D6726AE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4A79-7D43-4CB7-87D0-EDCEC1A44F04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E96A2-D50F-4AD0-B17D-1C7DAE6CBE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A05C-0576-456A-BF05-1EFADB13F9F3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77249-086D-4C66-863E-3F648F860D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0F49A-25ED-4A14-8096-97A1E790698A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2134-E32D-4AC9-A38B-A6C36489E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ACD9-F542-492E-AC5D-196382621361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1E8C-6BA9-462A-A8F7-99064B2DE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26C7E-6115-41A0-9DD3-3CEA85F699C3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8248D-587D-4698-B16D-53AE6C1D7F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017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3DE85A-6676-459C-AC6E-20F0AA77115E}" type="datetimeFigureOut">
              <a:rPr lang="ru-RU"/>
              <a:pPr>
                <a:defRPr/>
              </a:pPr>
              <a:t>05.06.2015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25F347-BAB4-4EFA-AA83-DDC19FDC09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400" b="1" smtClean="0">
                <a:solidFill>
                  <a:srgbClr val="558ED5"/>
                </a:solidFill>
              </a:rPr>
              <a:t>юджет</a:t>
            </a:r>
            <a:r>
              <a:rPr lang="ru-RU" sz="2400" b="1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400" b="1" smtClean="0">
                <a:solidFill>
                  <a:srgbClr val="558ED5"/>
                </a:solidFill>
              </a:rPr>
              <a:t>Курганенского сельского поселения на 2015 год и плановый период 2016 и 2017 годов направлен на решение следующих ключевых задач: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288" y="1484313"/>
            <a:ext cx="8569325" cy="5041900"/>
          </a:xfrm>
        </p:spPr>
        <p:txBody>
          <a:bodyPr/>
          <a:lstStyle/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1) 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2) повышение эффективности бюджетной политики, в том числе за счет роста эффективности бюджетных расходов;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3) соответствие финансовых возможностей Курганенского сельского поселения ключевым направлениям развития;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4) повышение роли бюджетной политики для поддержки экономического роста;</a:t>
            </a:r>
          </a:p>
          <a:p>
            <a:r>
              <a:rPr lang="ru-RU" sz="2600" smtClean="0">
                <a:solidFill>
                  <a:schemeClr val="tx1"/>
                </a:solidFill>
                <a:latin typeface="Times New Roman" pitchFamily="18" charset="0"/>
              </a:rPr>
              <a:t>5) повышение прозрачности и открытости бюджетного процесса.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поступлений земельного налога в бюджет Курганенского сельского поселения</a:t>
            </a:r>
            <a:r>
              <a:rPr lang="en-US" sz="2400" b="1" smtClean="0">
                <a:solidFill>
                  <a:srgbClr val="C00000"/>
                </a:solidFill>
              </a:rPr>
              <a:t/>
            </a:r>
            <a:br>
              <a:rPr lang="en-US" sz="2400" b="1" smtClean="0">
                <a:solidFill>
                  <a:srgbClr val="C00000"/>
                </a:solidFill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1619250" y="1893888"/>
          <a:ext cx="5653088" cy="4267200"/>
        </p:xfrm>
        <a:graphic>
          <a:graphicData uri="http://schemas.openxmlformats.org/presentationml/2006/ole">
            <p:oleObj spid="_x0000_s4098" name="Лист" r:id="rId3" imgW="8858380" imgH="668652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>Динамика расходов бюджета Курганенского сельского поселения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en-US" sz="1600" smtClean="0"/>
              <a:t>							</a:t>
            </a:r>
            <a:r>
              <a:rPr lang="ru-RU" sz="1600" b="1" smtClean="0">
                <a:solidFill>
                  <a:srgbClr val="002060"/>
                </a:solidFill>
              </a:rPr>
              <a:t>(тыс. рублей)</a:t>
            </a:r>
            <a:endParaRPr lang="ru-RU" sz="160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650" y="1700213"/>
          <a:ext cx="7553325" cy="4903787"/>
        </p:xfrm>
        <a:graphic>
          <a:graphicData uri="http://schemas.openxmlformats.org/presentationml/2006/ole">
            <p:oleObj spid="_x0000_s29698" name="Лист" r:id="rId3" imgW="7439031" imgH="482911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Заголовок 1"/>
          <p:cNvSpPr>
            <a:spLocks noGrp="1"/>
          </p:cNvSpPr>
          <p:nvPr>
            <p:ph type="title"/>
          </p:nvPr>
        </p:nvSpPr>
        <p:spPr>
          <a:xfrm>
            <a:off x="914400" y="260350"/>
            <a:ext cx="7761288" cy="7921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hlink"/>
                </a:solidFill>
              </a:rPr>
              <a:t>Структура муниципальных программ Курганенского сельского поселения на 2015 год</a:t>
            </a:r>
          </a:p>
        </p:txBody>
      </p:sp>
      <p:graphicFrame>
        <p:nvGraphicFramePr>
          <p:cNvPr id="60481" name="Group 65"/>
          <p:cNvGraphicFramePr>
            <a:graphicFrameLocks noGrp="1"/>
          </p:cNvGraphicFramePr>
          <p:nvPr/>
        </p:nvGraphicFramePr>
        <p:xfrm>
          <a:off x="250825" y="1052513"/>
          <a:ext cx="8353425" cy="5108575"/>
        </p:xfrm>
        <a:graphic>
          <a:graphicData uri="http://schemas.openxmlformats.org/drawingml/2006/table">
            <a:tbl>
              <a:tblPr/>
              <a:tblGrid>
                <a:gridCol w="6580188"/>
                <a:gridCol w="944562"/>
                <a:gridCol w="828675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Курганенского сельского поселения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тыс. руб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и туризма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1502,7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 и рациональное природопользование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транспортной системы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1008,8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14,19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Муниципальная политика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Эффективное управление муниципальными финансами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2963,0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41,67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и благоустройства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1394,9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19,62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0008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0, 65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7110,9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smtClean="0">
                <a:solidFill>
                  <a:srgbClr val="254061"/>
                </a:solidFill>
                <a:latin typeface="Times New Roman" pitchFamily="18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a:t>
            </a:r>
          </a:p>
        </p:txBody>
      </p:sp>
      <p:sp>
        <p:nvSpPr>
          <p:cNvPr id="3" name="Овал 2"/>
          <p:cNvSpPr/>
          <p:nvPr/>
        </p:nvSpPr>
        <p:spPr>
          <a:xfrm>
            <a:off x="611188" y="1916113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7110,9 тыс.рублей</a:t>
            </a: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6675,7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6307,4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998,1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1118,3</a:t>
            </a:r>
          </a:p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704138" y="3789363"/>
            <a:ext cx="1439862" cy="79216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  <a:cs typeface="Arial" charset="0"/>
              </a:rPr>
              <a:t>1300,9 тыс.руб</a:t>
            </a:r>
            <a:r>
              <a:rPr lang="en-US" sz="1600">
                <a:solidFill>
                  <a:srgbClr val="FFFFFF"/>
                </a:solidFill>
                <a:cs typeface="Arial" charset="0"/>
              </a:rPr>
              <a:t>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098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5</a:t>
            </a:r>
          </a:p>
        </p:txBody>
      </p:sp>
      <p:sp>
        <p:nvSpPr>
          <p:cNvPr id="89099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6</a:t>
            </a:r>
          </a:p>
          <a:p>
            <a:endParaRPr lang="ru-RU" b="1">
              <a:latin typeface="Calibri" pitchFamily="34" charset="0"/>
            </a:endParaRPr>
          </a:p>
        </p:txBody>
      </p:sp>
      <p:sp>
        <p:nvSpPr>
          <p:cNvPr id="89100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719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7</a:t>
            </a:r>
          </a:p>
        </p:txBody>
      </p:sp>
      <p:sp>
        <p:nvSpPr>
          <p:cNvPr id="89101" name="TextBox 16"/>
          <p:cNvSpPr txBox="1">
            <a:spLocks noChangeArrowheads="1"/>
          </p:cNvSpPr>
          <p:nvPr/>
        </p:nvSpPr>
        <p:spPr bwMode="auto">
          <a:xfrm>
            <a:off x="1116013" y="61658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непрограммные расходы бюджета Курганенского сельского поселения</a:t>
            </a:r>
          </a:p>
        </p:txBody>
      </p:sp>
      <p:sp>
        <p:nvSpPr>
          <p:cNvPr id="89102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- </a:t>
            </a:r>
            <a:r>
              <a:rPr lang="ru-RU" sz="1600">
                <a:latin typeface="Calibri" pitchFamily="34" charset="0"/>
              </a:rPr>
              <a:t>расходы бюджета Курганенского сельского поселения, формируемые в рамках муниципальных программ Курганенского сельского поселения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b="1" smtClean="0">
                <a:solidFill>
                  <a:srgbClr val="00B050"/>
                </a:solidFill>
              </a:rPr>
              <a:t>Доля муниципальных программ социальной направленности в общем объеме программных расходов</a:t>
            </a:r>
          </a:p>
        </p:txBody>
      </p:sp>
      <p:graphicFrame>
        <p:nvGraphicFramePr>
          <p:cNvPr id="35842" name="Диаграмма 2"/>
          <p:cNvGraphicFramePr>
            <a:graphicFrameLocks/>
          </p:cNvGraphicFramePr>
          <p:nvPr/>
        </p:nvGraphicFramePr>
        <p:xfrm>
          <a:off x="468313" y="1341438"/>
          <a:ext cx="8064500" cy="4908550"/>
        </p:xfrm>
        <a:graphic>
          <a:graphicData uri="http://schemas.openxmlformats.org/presentationml/2006/ole">
            <p:oleObj spid="_x0000_s35842" name="Лист" r:id="rId3" imgW="8067723" imgH="4905503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000" smtClean="0"/>
              <a:t>Объем бюджетных ассигнований на реализацию программ в 2014-2015 годах</a:t>
            </a:r>
          </a:p>
        </p:txBody>
      </p:sp>
      <p:graphicFrame>
        <p:nvGraphicFramePr>
          <p:cNvPr id="36866" name="Диаграмма 2"/>
          <p:cNvGraphicFramePr>
            <a:graphicFrameLocks/>
          </p:cNvGraphicFramePr>
          <p:nvPr/>
        </p:nvGraphicFramePr>
        <p:xfrm>
          <a:off x="441325" y="1628775"/>
          <a:ext cx="8081963" cy="4897438"/>
        </p:xfrm>
        <a:graphic>
          <a:graphicData uri="http://schemas.openxmlformats.org/presentationml/2006/ole">
            <p:oleObj spid="_x0000_s36866" name="Лист" r:id="rId3" imgW="8077171" imgH="489578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smtClean="0"/>
              <a:t>Структура расходов бюджета </a:t>
            </a:r>
            <a:r>
              <a:rPr lang="ru-RU" sz="2000" smtClean="0">
                <a:latin typeface="Arial" charset="0"/>
              </a:rPr>
              <a:t>Курганенского сельского поселения</a:t>
            </a:r>
            <a:br>
              <a:rPr lang="ru-RU" sz="2000" smtClean="0">
                <a:latin typeface="Arial" charset="0"/>
              </a:rPr>
            </a:br>
            <a:r>
              <a:rPr lang="ru-RU" sz="2000" smtClean="0"/>
              <a:t> в 2015 году по разделам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3789363"/>
            <a:ext cx="2087562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Социальная политика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0,6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313" y="3789363"/>
            <a:ext cx="2160587" cy="18716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Национальная экономика 12,4 %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052513"/>
            <a:ext cx="4248150" cy="12239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0,8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76825" y="1125538"/>
            <a:ext cx="3633788" cy="15843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Общегосударственные вопросы   </a:t>
            </a:r>
            <a:endParaRPr lang="ru-RU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48,3 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076825" y="2781300"/>
            <a:ext cx="3635375" cy="1295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Жилищно-коммунальное хозяйство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17,7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32363" y="4292600"/>
            <a:ext cx="3635375" cy="13684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Культура, кинематография  </a:t>
            </a:r>
            <a:endParaRPr lang="ru-RU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  <a:cs typeface="Arial" charset="0"/>
              </a:rPr>
              <a:t>18,5 %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9750" y="2276475"/>
            <a:ext cx="4248150" cy="722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Физическая культура и спорт 0,7 %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2997200"/>
            <a:ext cx="4248150" cy="7191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Национальная оборона</a:t>
            </a:r>
            <a:r>
              <a:rPr lang="ru-RU">
                <a:solidFill>
                  <a:srgbClr val="000000"/>
                </a:solidFill>
                <a:cs typeface="Arial" charset="0"/>
              </a:rPr>
              <a:t> 1,0</a:t>
            </a:r>
            <a:r>
              <a:rPr lang="ru-RU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ru-RU">
                <a:solidFill>
                  <a:srgbClr val="000000"/>
                </a:solidFill>
                <a:cs typeface="Arial" charset="0"/>
              </a:rPr>
              <a:t>%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295400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17375E"/>
                </a:solidFill>
              </a:rPr>
              <a:t>Основные параметры бюджета Курганенского сельского поселения</a:t>
            </a:r>
            <a:r>
              <a:rPr lang="ru-RU" sz="2000" smtClean="0">
                <a:solidFill>
                  <a:srgbClr val="17375E"/>
                </a:solidFill>
              </a:rPr>
              <a:t/>
            </a:r>
            <a:br>
              <a:rPr lang="ru-RU" sz="2000" smtClean="0">
                <a:solidFill>
                  <a:srgbClr val="17375E"/>
                </a:solidFill>
              </a:rPr>
            </a:br>
            <a:r>
              <a:rPr lang="ru-RU" sz="2000" b="1" smtClean="0">
                <a:solidFill>
                  <a:srgbClr val="17375E"/>
                </a:solidFill>
              </a:rPr>
              <a:t>«О бюджете на 2015 год и на плановый период 2016 и 2017 годов»</a:t>
            </a:r>
            <a:r>
              <a:rPr lang="en-US" sz="2400" b="1" smtClean="0">
                <a:solidFill>
                  <a:srgbClr val="17375E"/>
                </a:solidFill>
              </a:rPr>
              <a:t/>
            </a:r>
            <a:br>
              <a:rPr lang="en-US" sz="2400" b="1" smtClean="0">
                <a:solidFill>
                  <a:srgbClr val="17375E"/>
                </a:solidFill>
              </a:rPr>
            </a:br>
            <a:r>
              <a:rPr lang="ru-RU" sz="1800" smtClean="0"/>
              <a:t>(тыс. рублей)</a:t>
            </a:r>
            <a:endParaRPr lang="ru-RU" sz="1800" smtClean="0">
              <a:solidFill>
                <a:srgbClr val="17375E"/>
              </a:solidFill>
            </a:endParaRPr>
          </a:p>
        </p:txBody>
      </p:sp>
      <p:graphicFrame>
        <p:nvGraphicFramePr>
          <p:cNvPr id="15541" name="Group 181"/>
          <p:cNvGraphicFramePr>
            <a:graphicFrameLocks noGrp="1"/>
          </p:cNvGraphicFramePr>
          <p:nvPr>
            <p:ph idx="1"/>
          </p:nvPr>
        </p:nvGraphicFramePr>
        <p:xfrm>
          <a:off x="684213" y="1844675"/>
          <a:ext cx="7775575" cy="4273550"/>
        </p:xfrm>
        <a:graphic>
          <a:graphicData uri="http://schemas.openxmlformats.org/drawingml/2006/table">
            <a:tbl>
              <a:tblPr/>
              <a:tblGrid>
                <a:gridCol w="2570162"/>
                <a:gridCol w="1216025"/>
                <a:gridCol w="1285875"/>
                <a:gridCol w="1284288"/>
                <a:gridCol w="1419225"/>
              </a:tblGrid>
              <a:tr h="874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2014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F243E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 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6858,3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7613,2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7433,4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2527,2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3617,9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3499,5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4331,1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5107,2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3995,3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3933,9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1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Расходы,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6942,5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8109,0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7794,0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7608,3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III.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Дефицит (-), профицит (+)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-171,9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VI.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Источники финансирования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181,8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174,9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300" b="1" smtClean="0">
                <a:solidFill>
                  <a:srgbClr val="558ED5"/>
                </a:solidFill>
              </a:rPr>
              <a:t>Объем безвозмездных поступлений в бюджет </a:t>
            </a:r>
            <a:r>
              <a:rPr lang="ru-RU" sz="2300" b="1" smtClean="0">
                <a:solidFill>
                  <a:srgbClr val="558ED5"/>
                </a:solidFill>
                <a:latin typeface="Arial" charset="0"/>
              </a:rPr>
              <a:t>Курганенского сельского поселения </a:t>
            </a:r>
            <a:r>
              <a:rPr lang="ru-RU" sz="2300" b="1" smtClean="0">
                <a:solidFill>
                  <a:srgbClr val="558ED5"/>
                </a:solidFill>
              </a:rPr>
              <a:t>Орловского района</a:t>
            </a:r>
          </a:p>
        </p:txBody>
      </p:sp>
      <p:graphicFrame>
        <p:nvGraphicFramePr>
          <p:cNvPr id="15463" name="Group 103"/>
          <p:cNvGraphicFramePr>
            <a:graphicFrameLocks noGrp="1"/>
          </p:cNvGraphicFramePr>
          <p:nvPr/>
        </p:nvGraphicFramePr>
        <p:xfrm>
          <a:off x="179388" y="1557338"/>
          <a:ext cx="8785225" cy="4498975"/>
        </p:xfrm>
        <a:graphic>
          <a:graphicData uri="http://schemas.openxmlformats.org/drawingml/2006/table">
            <a:tbl>
              <a:tblPr/>
              <a:tblGrid>
                <a:gridCol w="1944687"/>
                <a:gridCol w="1477963"/>
                <a:gridCol w="1270000"/>
                <a:gridCol w="1284287"/>
                <a:gridCol w="1538288"/>
                <a:gridCol w="1270000"/>
              </a:tblGrid>
              <a:tr h="889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2013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2014 год (первоначальный бюджет)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2015 год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4010,9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4331,1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108,0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5107,2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2969,3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3500,0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117,9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4336,9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123,9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106,3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768,9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704,2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>
                <a:solidFill>
                  <a:schemeClr val="hlink"/>
                </a:solidFill>
              </a:rPr>
              <a:t>Доходы бюджета Курганенского сельского поселения Орловского района</a:t>
            </a: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>
            <p:ph idx="1"/>
          </p:nvPr>
        </p:nvGraphicFramePr>
        <p:xfrm>
          <a:off x="755650" y="1196975"/>
          <a:ext cx="8064500" cy="4935538"/>
        </p:xfrm>
        <a:graphic>
          <a:graphicData uri="http://schemas.openxmlformats.org/presentationml/2006/ole">
            <p:oleObj spid="_x0000_s48132" name="Диаграмма" r:id="rId3" imgW="6219708" imgH="3086151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/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Динамика налоговых и неналоговых доходов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Курганенского сельского поселения  Орловского района</a:t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>1-2014 год</a:t>
            </a:r>
            <a:br>
              <a:rPr lang="ru-RU" sz="1600" smtClean="0"/>
            </a:br>
            <a:r>
              <a:rPr lang="ru-RU" sz="1600" smtClean="0"/>
              <a:t>2-2015 год</a:t>
            </a:r>
            <a:br>
              <a:rPr lang="ru-RU" sz="1600" smtClean="0"/>
            </a:br>
            <a:r>
              <a:rPr lang="ru-RU" sz="1600" smtClean="0"/>
              <a:t>3-2016 год</a:t>
            </a:r>
            <a:br>
              <a:rPr lang="ru-RU" sz="1600" smtClean="0"/>
            </a:br>
            <a:r>
              <a:rPr lang="ru-RU" sz="1600" smtClean="0"/>
              <a:t>4-2017 год</a:t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r>
              <a:rPr lang="ru-RU" sz="1600" smtClean="0"/>
              <a:t/>
            </a:r>
            <a:br>
              <a:rPr lang="ru-RU" sz="1600" smtClean="0"/>
            </a:br>
            <a:endParaRPr lang="ru-RU" sz="1600" smtClean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68450" y="2252663"/>
          <a:ext cx="5919788" cy="2811462"/>
        </p:xfrm>
        <a:graphic>
          <a:graphicData uri="http://schemas.openxmlformats.org/presentationml/2006/ole">
            <p:oleObj spid="_x0000_s1029" name="Диаграмма" r:id="rId3" imgW="6105523" imgH="276223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solidFill>
                  <a:srgbClr val="C00000"/>
                </a:solidFill>
              </a:rPr>
              <a:t>Структура фактического поступления налоговых доходов бюджета Курганенского сельского поселения в 2014 году, 2525,9 тыс.рублей</a:t>
            </a:r>
            <a:endParaRPr lang="ru-RU" sz="2500" smtClean="0">
              <a:solidFill>
                <a:srgbClr val="C00000"/>
              </a:solidFill>
            </a:endParaRPr>
          </a:p>
        </p:txBody>
      </p:sp>
      <p:graphicFrame>
        <p:nvGraphicFramePr>
          <p:cNvPr id="67587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755650" y="1341438"/>
          <a:ext cx="7713663" cy="4657725"/>
        </p:xfrm>
        <a:graphic>
          <a:graphicData uri="http://schemas.openxmlformats.org/presentationml/2006/ole">
            <p:oleObj spid="_x0000_s67587" name="Лист" r:id="rId3" imgW="8848662" imgH="534360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100" b="1" smtClean="0">
                <a:solidFill>
                  <a:srgbClr val="C00000"/>
                </a:solidFill>
              </a:rPr>
              <a:t>Расходы бюджета Курганенского сельского поселения в 2015 году</a:t>
            </a:r>
            <a:r>
              <a:rPr lang="ru-RU" sz="2100" smtClean="0">
                <a:solidFill>
                  <a:srgbClr val="C00000"/>
                </a:solidFill>
              </a:rPr>
              <a:t/>
            </a:r>
            <a:br>
              <a:rPr lang="ru-RU" sz="2100" smtClean="0">
                <a:solidFill>
                  <a:srgbClr val="C00000"/>
                </a:solidFill>
              </a:rPr>
            </a:br>
            <a:r>
              <a:rPr lang="ru-RU" sz="2100" b="1" smtClean="0">
                <a:solidFill>
                  <a:srgbClr val="C00000"/>
                </a:solidFill>
                <a:latin typeface="Arial" charset="0"/>
              </a:rPr>
              <a:t>8109,0</a:t>
            </a:r>
            <a:r>
              <a:rPr lang="ru-RU" sz="2100" b="1" smtClean="0">
                <a:solidFill>
                  <a:srgbClr val="C00000"/>
                </a:solidFill>
              </a:rPr>
              <a:t> тыс.рублей</a:t>
            </a:r>
            <a:endParaRPr lang="ru-RU" sz="210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441325" y="1196975"/>
          <a:ext cx="8239125" cy="4922838"/>
        </p:xfrm>
        <a:graphic>
          <a:graphicData uri="http://schemas.openxmlformats.org/presentationml/2006/ole">
            <p:oleObj spid="_x0000_s31746" name="Лист" r:id="rId3" imgW="8305811" imgH="496245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500" b="1" smtClean="0">
                <a:solidFill>
                  <a:srgbClr val="C00000"/>
                </a:solidFill>
              </a:rPr>
              <a:t>Структура налоговых доходов бюджета Курганенского сельского поселения в </a:t>
            </a:r>
            <a:r>
              <a:rPr lang="ru-RU" sz="2500" b="1" smtClean="0">
                <a:solidFill>
                  <a:srgbClr val="C00000"/>
                </a:solidFill>
                <a:latin typeface="Arial" charset="0"/>
              </a:rPr>
              <a:t>2015</a:t>
            </a:r>
            <a:r>
              <a:rPr lang="ru-RU" sz="2500" b="1" smtClean="0">
                <a:solidFill>
                  <a:srgbClr val="C00000"/>
                </a:solidFill>
              </a:rPr>
              <a:t> году, </a:t>
            </a:r>
            <a:r>
              <a:rPr lang="ru-RU" sz="2500" b="1" smtClean="0">
                <a:solidFill>
                  <a:srgbClr val="C00000"/>
                </a:solidFill>
                <a:latin typeface="Arial" charset="0"/>
              </a:rPr>
              <a:t>2989,6</a:t>
            </a:r>
            <a:r>
              <a:rPr lang="ru-RU" sz="2500" b="1" smtClean="0">
                <a:solidFill>
                  <a:srgbClr val="C00000"/>
                </a:solidFill>
              </a:rPr>
              <a:t> тыс.рублей</a:t>
            </a:r>
            <a:endParaRPr lang="ru-RU" sz="2500" smtClean="0">
              <a:solidFill>
                <a:srgbClr val="C00000"/>
              </a:solidFill>
            </a:endParaRPr>
          </a:p>
        </p:txBody>
      </p:sp>
      <p:graphicFrame>
        <p:nvGraphicFramePr>
          <p:cNvPr id="81923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611188" y="1412875"/>
          <a:ext cx="8532812" cy="4762500"/>
        </p:xfrm>
        <a:graphic>
          <a:graphicData uri="http://schemas.openxmlformats.org/presentationml/2006/ole">
            <p:oleObj spid="_x0000_s81923" name="Лист" r:id="rId3" imgW="8839214" imgH="5305545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561975"/>
          </a:xfrm>
        </p:spPr>
        <p:txBody>
          <a:bodyPr/>
          <a:lstStyle/>
          <a:p>
            <a:pPr eaLnBrk="1" hangingPunct="1"/>
            <a:r>
              <a:rPr lang="ru-RU" sz="2600" b="1" smtClean="0">
                <a:solidFill>
                  <a:srgbClr val="C00000"/>
                </a:solidFill>
              </a:rPr>
              <a:t/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600" b="1" smtClean="0">
                <a:solidFill>
                  <a:srgbClr val="C00000"/>
                </a:solidFill>
              </a:rPr>
              <a:t>Безвозмездные поступления в бюджет Курганенского сельского поселения</a:t>
            </a:r>
            <a:br>
              <a:rPr lang="ru-RU" sz="2600" b="1" smtClean="0">
                <a:solidFill>
                  <a:srgbClr val="C00000"/>
                </a:solidFill>
              </a:rPr>
            </a:br>
            <a:r>
              <a:rPr lang="ru-RU" sz="2200" smtClean="0"/>
              <a:t/>
            </a:r>
            <a:br>
              <a:rPr lang="ru-RU" sz="2200" smtClean="0"/>
            </a:br>
            <a:r>
              <a:rPr lang="ru-RU" sz="1400" b="1" smtClean="0"/>
              <a:t> </a:t>
            </a:r>
            <a:r>
              <a:rPr lang="ru-RU" sz="1400" smtClean="0"/>
              <a:t/>
            </a:r>
            <a:br>
              <a:rPr lang="ru-RU" sz="1400" smtClean="0"/>
            </a:br>
            <a:r>
              <a:rPr lang="en-US" sz="1400" smtClean="0"/>
              <a:t>							(</a:t>
            </a:r>
            <a:r>
              <a:rPr lang="ru-RU" sz="1400" b="1" smtClean="0">
                <a:solidFill>
                  <a:srgbClr val="002060"/>
                </a:solidFill>
              </a:rPr>
              <a:t>тыс.рублей</a:t>
            </a:r>
            <a:r>
              <a:rPr lang="en-US" sz="1400" b="1" smtClean="0">
                <a:solidFill>
                  <a:srgbClr val="002060"/>
                </a:solidFill>
              </a:rPr>
              <a:t>)</a:t>
            </a:r>
            <a:r>
              <a:rPr lang="ru-RU" sz="1400" smtClean="0"/>
              <a:t/>
            </a:r>
            <a:br>
              <a:rPr lang="ru-RU" sz="1400" smtClean="0"/>
            </a:br>
            <a:endParaRPr lang="ru-RU" sz="1400" smtClean="0"/>
          </a:p>
        </p:txBody>
      </p:sp>
      <p:graphicFrame>
        <p:nvGraphicFramePr>
          <p:cNvPr id="6146" name="Объект 2"/>
          <p:cNvGraphicFramePr>
            <a:graphicFrameLocks noGrp="1"/>
          </p:cNvGraphicFramePr>
          <p:nvPr>
            <p:ph idx="1"/>
          </p:nvPr>
        </p:nvGraphicFramePr>
        <p:xfrm>
          <a:off x="1358900" y="1412875"/>
          <a:ext cx="6410325" cy="4872038"/>
        </p:xfrm>
        <a:graphic>
          <a:graphicData uri="http://schemas.openxmlformats.org/presentationml/2006/ole">
            <p:oleObj spid="_x0000_s6146" name="Лист" r:id="rId3" imgW="8058275" imgH="6124523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</TotalTime>
  <Words>515</Words>
  <Application>Microsoft Office PowerPoint</Application>
  <PresentationFormat>Экран (4:3)</PresentationFormat>
  <Paragraphs>158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Диаграмма</vt:lpstr>
      <vt:lpstr>Лист</vt:lpstr>
      <vt:lpstr>Лист Microsoft Office Excel</vt:lpstr>
      <vt:lpstr>Бюджет Курганенского сельского поселения на 2015 год и плановый период 2016 и 2017 годов направлен на решение следующих ключевых задач:</vt:lpstr>
      <vt:lpstr>Основные параметры бюджета Курганенского сельского поселения «О бюджете на 2015 год и на плановый период 2016 и 2017 годов» (тыс. рублей)</vt:lpstr>
      <vt:lpstr>Объем безвозмездных поступлений в бюджет Курганенского сельского поселения Орловского района</vt:lpstr>
      <vt:lpstr>Доходы бюджета Курганенского сельского поселения Орловского района</vt:lpstr>
      <vt:lpstr>    Динамика налоговых и неналоговых доходов бюджета Курганенского сельского поселения  Орловского района          (тыс. рублей) 1-2014 год 2-2015 год 3-2016 год 4-2017 год   </vt:lpstr>
      <vt:lpstr>Структура фактического поступления налоговых доходов бюджета Курганенского сельского поселения в 2014 году, 2525,9 тыс.рублей</vt:lpstr>
      <vt:lpstr>Расходы бюджета Курганенского сельского поселения в 2015 году 8109,0 тыс.рублей</vt:lpstr>
      <vt:lpstr>Структура налоговых доходов бюджета Курганенского сельского поселения в 2015 году, 2989,6 тыс.рублей</vt:lpstr>
      <vt:lpstr> Безвозмездные поступления в бюджет Курганенского сельского поселения           (тыс.рублей) </vt:lpstr>
      <vt:lpstr>Динамика поступлений земельного налога в бюджет Курганенского сельского поселения        (тыс. рублей)</vt:lpstr>
      <vt:lpstr>Динамика расходов бюджета Курганенского сельского поселения        (тыс. рублей)</vt:lpstr>
      <vt:lpstr>Структура муниципальных программ Курганенского сельского поселения на 2015 год</vt:lpstr>
      <vt:lpstr>Расходы бюджета Курганенского сельского поселения, формируемые в рамках муниципальных программ Курганенского сельского поселения, и непрограммные расходы</vt:lpstr>
      <vt:lpstr>Доля муниципальных программ социальной направленности в общем объеме программных расходов</vt:lpstr>
      <vt:lpstr>Объем бюджетных ассигнований на реализацию программ в 2014-2015 годах</vt:lpstr>
      <vt:lpstr>Структура расходов бюджета Курганенского сельского поселения  в 2015 году по разделам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144</cp:revision>
  <dcterms:created xsi:type="dcterms:W3CDTF">2012-10-21T15:40:11Z</dcterms:created>
  <dcterms:modified xsi:type="dcterms:W3CDTF">2015-06-05T07:36:06Z</dcterms:modified>
</cp:coreProperties>
</file>