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87" r:id="rId4"/>
    <p:sldId id="294" r:id="rId5"/>
    <p:sldId id="288" r:id="rId6"/>
    <p:sldId id="296" r:id="rId7"/>
    <p:sldId id="265" r:id="rId8"/>
    <p:sldId id="297" r:id="rId9"/>
    <p:sldId id="293" r:id="rId10"/>
    <p:sldId id="289" r:id="rId11"/>
    <p:sldId id="263" r:id="rId12"/>
    <p:sldId id="272" r:id="rId13"/>
    <p:sldId id="274" r:id="rId14"/>
    <p:sldId id="275" r:id="rId15"/>
    <p:sldId id="276" r:id="rId16"/>
    <p:sldId id="277" r:id="rId17"/>
  </p:sldIdLst>
  <p:sldSz cx="9144000" cy="6858000" type="screen4x3"/>
  <p:notesSz cx="6797675" cy="987425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812" autoAdjust="0"/>
    <p:restoredTop sz="88408" autoAdjust="0"/>
  </p:normalViewPr>
  <p:slideViewPr>
    <p:cSldViewPr>
      <p:cViewPr>
        <p:scale>
          <a:sx n="75" d="100"/>
          <a:sy n="75" d="100"/>
        </p:scale>
        <p:origin x="-1458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2" y="1806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8D147B-55DD-4D5A-868C-11A6B57E035E}" type="datetimeFigureOut">
              <a:rPr lang="ru-RU"/>
              <a:pPr>
                <a:defRPr/>
              </a:pPr>
              <a:t>05.06.2015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14651A-4B72-442A-B2FC-DB0515022C7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0EF9FC-E96F-4684-95F2-948DE85C1188}" type="datetimeFigureOut">
              <a:rPr lang="ru-RU"/>
              <a:pPr>
                <a:defRPr/>
              </a:pPr>
              <a:t>05.06.2015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A55501-2D71-4CEB-A62E-CC81A3570A2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3646D2-C211-47DF-BD5F-66AD9C8928F1}" type="datetimeFigureOut">
              <a:rPr lang="ru-RU"/>
              <a:pPr>
                <a:defRPr/>
              </a:pPr>
              <a:t>05.06.2015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D26773-930F-443C-858E-BFC4742B44D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EF0737-3134-4E6D-8C63-300373A35E87}" type="datetimeFigureOut">
              <a:rPr lang="ru-RU"/>
              <a:pPr>
                <a:defRPr/>
              </a:pPr>
              <a:t>05.06.2015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AD43B5-F0EB-42F4-A8FA-1BA03EBE9A9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9AF5EB-3289-40F8-9D11-3792D3CDD286}" type="datetimeFigureOut">
              <a:rPr lang="ru-RU"/>
              <a:pPr>
                <a:defRPr/>
              </a:pPr>
              <a:t>05.06.2015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F75526-2004-426B-9BB0-7C9C6C5E57E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13C89E-B610-41C0-BF6C-298872706646}" type="datetimeFigureOut">
              <a:rPr lang="ru-RU"/>
              <a:pPr>
                <a:defRPr/>
              </a:pPr>
              <a:t>05.06.2015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465E82-3915-401A-B1D7-95366455F64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E71F89-B349-4105-9B8F-A8DF7B41A9C9}" type="datetimeFigureOut">
              <a:rPr lang="ru-RU"/>
              <a:pPr>
                <a:defRPr/>
              </a:pPr>
              <a:t>05.06.2015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DFDD27-8386-4652-A6B7-A5D6726AE62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AA4A79-7D43-4CB7-87D0-EDCEC1A44F04}" type="datetimeFigureOut">
              <a:rPr lang="ru-RU"/>
              <a:pPr>
                <a:defRPr/>
              </a:pPr>
              <a:t>05.06.2015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1E96A2-D50F-4AD0-B17D-1C7DAE6CBE6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19A05C-0576-456A-BF05-1EFADB13F9F3}" type="datetimeFigureOut">
              <a:rPr lang="ru-RU"/>
              <a:pPr>
                <a:defRPr/>
              </a:pPr>
              <a:t>05.06.2015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A77249-086D-4C66-863E-3F648F860D9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20F49A-25ED-4A14-8096-97A1E790698A}" type="datetimeFigureOut">
              <a:rPr lang="ru-RU"/>
              <a:pPr>
                <a:defRPr/>
              </a:pPr>
              <a:t>05.06.2015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A82134-E32D-4AC9-A38B-A6C36489E88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0FACD9-F542-492E-AC5D-196382621361}" type="datetimeFigureOut">
              <a:rPr lang="ru-RU"/>
              <a:pPr>
                <a:defRPr/>
              </a:pPr>
              <a:t>05.06.2015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D91E8C-6BA9-462A-A8F7-99064B2DE54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F26C7E-6115-41A0-9DD3-3CEA85F699C3}" type="datetimeFigureOut">
              <a:rPr lang="ru-RU"/>
              <a:pPr>
                <a:defRPr/>
              </a:pPr>
              <a:t>05.06.2015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98248D-587D-4698-B16D-53AE6C1D7F3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50179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33DE85A-6676-459C-AC6E-20F0AA77115E}" type="datetimeFigureOut">
              <a:rPr lang="ru-RU"/>
              <a:pPr>
                <a:defRPr/>
              </a:pPr>
              <a:t>05.06.2015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D25F347-BAB4-4EFA-AA83-DDC19FDC09D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  <p:sldLayoutId id="2147483649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9.v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0.v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Заголовок 1"/>
          <p:cNvSpPr>
            <a:spLocks noGrp="1"/>
          </p:cNvSpPr>
          <p:nvPr>
            <p:ph type="ctrTitle"/>
          </p:nvPr>
        </p:nvSpPr>
        <p:spPr>
          <a:xfrm>
            <a:off x="250825" y="260350"/>
            <a:ext cx="8569325" cy="792163"/>
          </a:xfrm>
        </p:spPr>
        <p:txBody>
          <a:bodyPr/>
          <a:lstStyle/>
          <a:p>
            <a:pPr eaLnBrk="1" hangingPunct="1"/>
            <a:r>
              <a:rPr lang="ru-RU" sz="2400" b="1" smtClean="0">
                <a:solidFill>
                  <a:srgbClr val="558ED5"/>
                </a:solidFill>
                <a:latin typeface="Arial" charset="0"/>
              </a:rPr>
              <a:t>Б</a:t>
            </a:r>
            <a:r>
              <a:rPr lang="ru-RU" sz="2400" b="1" smtClean="0">
                <a:solidFill>
                  <a:srgbClr val="558ED5"/>
                </a:solidFill>
              </a:rPr>
              <a:t>юджет</a:t>
            </a:r>
            <a:r>
              <a:rPr lang="ru-RU" sz="2400" b="1" smtClean="0">
                <a:solidFill>
                  <a:srgbClr val="558ED5"/>
                </a:solidFill>
                <a:latin typeface="Arial" charset="0"/>
              </a:rPr>
              <a:t> </a:t>
            </a:r>
            <a:r>
              <a:rPr lang="ru-RU" sz="2400" b="1" smtClean="0">
                <a:solidFill>
                  <a:srgbClr val="558ED5"/>
                </a:solidFill>
              </a:rPr>
              <a:t>Курганенского сельского поселения на 2015 год и плановый период 2016 и 2017 годов направлен на решение следующих ключевых задач:</a:t>
            </a:r>
          </a:p>
        </p:txBody>
      </p:sp>
      <p:sp>
        <p:nvSpPr>
          <p:cNvPr id="14338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288" y="1484313"/>
            <a:ext cx="8569325" cy="5041900"/>
          </a:xfrm>
        </p:spPr>
        <p:txBody>
          <a:bodyPr/>
          <a:lstStyle/>
          <a:p>
            <a:r>
              <a:rPr lang="ru-RU" sz="2600" smtClean="0">
                <a:solidFill>
                  <a:schemeClr val="tx1"/>
                </a:solidFill>
                <a:latin typeface="Times New Roman" pitchFamily="18" charset="0"/>
              </a:rPr>
              <a:t>1) обеспечение устойчивости и сбалансированности бюджетной системы в целях гарантированного исполнения действующих и принимаемых расходных обязательств;</a:t>
            </a:r>
          </a:p>
          <a:p>
            <a:r>
              <a:rPr lang="ru-RU" sz="2600" smtClean="0">
                <a:solidFill>
                  <a:schemeClr val="tx1"/>
                </a:solidFill>
                <a:latin typeface="Times New Roman" pitchFamily="18" charset="0"/>
              </a:rPr>
              <a:t>2) повышение эффективности бюджетной политики, в том числе за счет роста эффективности бюджетных расходов;</a:t>
            </a:r>
          </a:p>
          <a:p>
            <a:r>
              <a:rPr lang="ru-RU" sz="2600" smtClean="0">
                <a:solidFill>
                  <a:schemeClr val="tx1"/>
                </a:solidFill>
                <a:latin typeface="Times New Roman" pitchFamily="18" charset="0"/>
              </a:rPr>
              <a:t>3) соответствие финансовых возможностей Курганенского сельского поселения ключевым направлениям развития;</a:t>
            </a:r>
          </a:p>
          <a:p>
            <a:r>
              <a:rPr lang="ru-RU" sz="2600" smtClean="0">
                <a:solidFill>
                  <a:schemeClr val="tx1"/>
                </a:solidFill>
                <a:latin typeface="Times New Roman" pitchFamily="18" charset="0"/>
              </a:rPr>
              <a:t>4) повышение роли бюджетной политики для поддержки экономического роста;</a:t>
            </a:r>
          </a:p>
          <a:p>
            <a:r>
              <a:rPr lang="ru-RU" sz="2600" smtClean="0">
                <a:solidFill>
                  <a:schemeClr val="tx1"/>
                </a:solidFill>
                <a:latin typeface="Times New Roman" pitchFamily="18" charset="0"/>
              </a:rPr>
              <a:t>5) повышение прозрачности и открытости бюджетного процесса.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2400" b="1" smtClean="0">
                <a:solidFill>
                  <a:srgbClr val="C00000"/>
                </a:solidFill>
              </a:rPr>
              <a:t>Динамика поступлений земельного налога в бюджет Курганенского сельского поселения</a:t>
            </a:r>
            <a:r>
              <a:rPr lang="en-US" sz="2400" b="1" smtClean="0">
                <a:solidFill>
                  <a:srgbClr val="C00000"/>
                </a:solidFill>
              </a:rPr>
              <a:t/>
            </a:r>
            <a:br>
              <a:rPr lang="en-US" sz="2400" b="1" smtClean="0">
                <a:solidFill>
                  <a:srgbClr val="C00000"/>
                </a:solidFill>
              </a:rPr>
            </a:br>
            <a:r>
              <a:rPr lang="en-US" sz="2400" b="1" smtClean="0">
                <a:solidFill>
                  <a:srgbClr val="C00000"/>
                </a:solidFill>
              </a:rPr>
              <a:t>							</a:t>
            </a:r>
            <a:r>
              <a:rPr lang="ru-RU" sz="1600" b="1" smtClean="0">
                <a:solidFill>
                  <a:srgbClr val="254061"/>
                </a:solidFill>
              </a:rPr>
              <a:t>(тыс. рублей)</a:t>
            </a:r>
          </a:p>
        </p:txBody>
      </p:sp>
      <p:graphicFrame>
        <p:nvGraphicFramePr>
          <p:cNvPr id="4098" name="Объект 2"/>
          <p:cNvGraphicFramePr>
            <a:graphicFrameLocks noGrp="1"/>
          </p:cNvGraphicFramePr>
          <p:nvPr>
            <p:ph idx="1"/>
          </p:nvPr>
        </p:nvGraphicFramePr>
        <p:xfrm>
          <a:off x="1619250" y="1893888"/>
          <a:ext cx="5653088" cy="4267200"/>
        </p:xfrm>
        <a:graphic>
          <a:graphicData uri="http://schemas.openxmlformats.org/presentationml/2006/ole">
            <p:oleObj spid="_x0000_s4098" name="Лист" r:id="rId3" imgW="8858380" imgH="6686525" progId="Excel.Sheet.8">
              <p:embed/>
            </p:oleObj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2800" b="1" smtClean="0">
                <a:solidFill>
                  <a:srgbClr val="C00000"/>
                </a:solidFill>
              </a:rPr>
              <a:t>Динамика расходов бюджета Курганенского сельского поселения</a:t>
            </a:r>
            <a:r>
              <a:rPr lang="ru-RU" sz="4000" smtClean="0"/>
              <a:t/>
            </a:r>
            <a:br>
              <a:rPr lang="ru-RU" sz="4000" smtClean="0"/>
            </a:br>
            <a:r>
              <a:rPr lang="en-US" sz="1600" smtClean="0"/>
              <a:t>							</a:t>
            </a:r>
            <a:r>
              <a:rPr lang="ru-RU" sz="1600" b="1" smtClean="0">
                <a:solidFill>
                  <a:srgbClr val="002060"/>
                </a:solidFill>
              </a:rPr>
              <a:t>(тыс. рублей)</a:t>
            </a:r>
            <a:endParaRPr lang="ru-RU" sz="1600" smtClean="0">
              <a:solidFill>
                <a:srgbClr val="002060"/>
              </a:solidFill>
            </a:endParaRPr>
          </a:p>
        </p:txBody>
      </p:sp>
      <p:graphicFrame>
        <p:nvGraphicFramePr>
          <p:cNvPr id="29698" name="Содержимое 3"/>
          <p:cNvGraphicFramePr>
            <a:graphicFrameLocks noGrp="1"/>
          </p:cNvGraphicFramePr>
          <p:nvPr>
            <p:ph idx="1"/>
          </p:nvPr>
        </p:nvGraphicFramePr>
        <p:xfrm>
          <a:off x="755650" y="1700213"/>
          <a:ext cx="7553325" cy="4903787"/>
        </p:xfrm>
        <a:graphic>
          <a:graphicData uri="http://schemas.openxmlformats.org/presentationml/2006/ole">
            <p:oleObj spid="_x0000_s29698" name="Лист" r:id="rId3" imgW="7439031" imgH="4829112" progId="Excel.Sheet.8">
              <p:embed/>
            </p:oleObj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5" name="Заголовок 1"/>
          <p:cNvSpPr>
            <a:spLocks noGrp="1"/>
          </p:cNvSpPr>
          <p:nvPr>
            <p:ph type="title"/>
          </p:nvPr>
        </p:nvSpPr>
        <p:spPr>
          <a:xfrm>
            <a:off x="914400" y="260350"/>
            <a:ext cx="7761288" cy="792163"/>
          </a:xfrm>
        </p:spPr>
        <p:txBody>
          <a:bodyPr/>
          <a:lstStyle/>
          <a:p>
            <a:pPr eaLnBrk="1" hangingPunct="1"/>
            <a:r>
              <a:rPr lang="ru-RU" sz="2400" smtClean="0">
                <a:solidFill>
                  <a:schemeClr val="hlink"/>
                </a:solidFill>
              </a:rPr>
              <a:t>Структура муниципальных программ Курганенского сельского поселения на 2015 год</a:t>
            </a:r>
          </a:p>
        </p:txBody>
      </p:sp>
      <p:graphicFrame>
        <p:nvGraphicFramePr>
          <p:cNvPr id="60481" name="Group 65"/>
          <p:cNvGraphicFramePr>
            <a:graphicFrameLocks noGrp="1"/>
          </p:cNvGraphicFramePr>
          <p:nvPr/>
        </p:nvGraphicFramePr>
        <p:xfrm>
          <a:off x="250825" y="1052513"/>
          <a:ext cx="8353425" cy="5108575"/>
        </p:xfrm>
        <a:graphic>
          <a:graphicData uri="http://schemas.openxmlformats.org/drawingml/2006/table">
            <a:tbl>
              <a:tblPr/>
              <a:tblGrid>
                <a:gridCol w="6580188"/>
                <a:gridCol w="944562"/>
                <a:gridCol w="828675"/>
              </a:tblGrid>
              <a:tr h="6619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 муниципальной программы Курганенского сельского поселения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Сумма тыс. руб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CC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91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Обеспечение общественного порядка и противодействие преступности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3,0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0,04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323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Защита населения и территории от чрезвычайных ситуаций, обеспечение пожарной безопасности и безопасности людей на водных объектах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71,9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1,01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416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99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Развитие культуры и туризма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99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1502,7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9966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21,13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Охрана окружающей среды и рациональное природопользование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48,8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0,69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Развитие физической культуры и спорта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56,8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0,80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59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Развитие транспортной системы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1008,8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14,19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892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Муниципальная политика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14,5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933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0,20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258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Эффективное управление муниципальными финансами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2963,0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41,67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Обеспечение качественными жилищно-коммунальными услугами населения и благоустройства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1394,9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333399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19,62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258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Социальная поддержка граждан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46,5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80008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0, 65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25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7110,9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100,00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2000" b="1" smtClean="0">
                <a:solidFill>
                  <a:srgbClr val="254061"/>
                </a:solidFill>
                <a:latin typeface="Times New Roman" pitchFamily="18" charset="0"/>
              </a:rPr>
              <a:t>Расходы бюджета Курганенского сельского поселения, формируемые в рамках муниципальных программ Курганенского сельского поселения, и непрограммные расходы</a:t>
            </a:r>
          </a:p>
        </p:txBody>
      </p:sp>
      <p:sp>
        <p:nvSpPr>
          <p:cNvPr id="3" name="Овал 2"/>
          <p:cNvSpPr/>
          <p:nvPr/>
        </p:nvSpPr>
        <p:spPr>
          <a:xfrm>
            <a:off x="611188" y="1916113"/>
            <a:ext cx="2520950" cy="2447925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>
                <a:solidFill>
                  <a:srgbClr val="FFFFFF"/>
                </a:solidFill>
                <a:cs typeface="Arial" charset="0"/>
              </a:rPr>
              <a:t>7110,9 тыс.рублей</a:t>
            </a:r>
          </a:p>
        </p:txBody>
      </p:sp>
      <p:sp>
        <p:nvSpPr>
          <p:cNvPr id="4" name="Овал 3"/>
          <p:cNvSpPr/>
          <p:nvPr/>
        </p:nvSpPr>
        <p:spPr>
          <a:xfrm>
            <a:off x="3635375" y="1844675"/>
            <a:ext cx="2520950" cy="2447925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>
                <a:solidFill>
                  <a:srgbClr val="FFFFFF"/>
                </a:solidFill>
                <a:cs typeface="Arial" charset="0"/>
              </a:rPr>
              <a:t>6675,7</a:t>
            </a:r>
          </a:p>
          <a:p>
            <a:pPr algn="ctr">
              <a:defRPr/>
            </a:pPr>
            <a:r>
              <a:rPr lang="ru-RU">
                <a:solidFill>
                  <a:srgbClr val="FFFFFF"/>
                </a:solidFill>
                <a:cs typeface="Arial" charset="0"/>
              </a:rPr>
              <a:t>тыс.рублей</a:t>
            </a:r>
          </a:p>
        </p:txBody>
      </p:sp>
      <p:sp>
        <p:nvSpPr>
          <p:cNvPr id="5" name="Овал 4"/>
          <p:cNvSpPr/>
          <p:nvPr/>
        </p:nvSpPr>
        <p:spPr>
          <a:xfrm>
            <a:off x="6516688" y="1844675"/>
            <a:ext cx="2376487" cy="2447925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>
                <a:solidFill>
                  <a:srgbClr val="FFFFFF"/>
                </a:solidFill>
                <a:cs typeface="Arial" charset="0"/>
              </a:rPr>
              <a:t>6307,4</a:t>
            </a:r>
          </a:p>
          <a:p>
            <a:pPr algn="ctr">
              <a:defRPr/>
            </a:pPr>
            <a:r>
              <a:rPr lang="ru-RU">
                <a:solidFill>
                  <a:srgbClr val="FFFFFF"/>
                </a:solidFill>
                <a:cs typeface="Arial" charset="0"/>
              </a:rPr>
              <a:t>тыс.рублей</a:t>
            </a:r>
          </a:p>
        </p:txBody>
      </p:sp>
      <p:sp>
        <p:nvSpPr>
          <p:cNvPr id="7" name="Овал 6"/>
          <p:cNvSpPr/>
          <p:nvPr/>
        </p:nvSpPr>
        <p:spPr>
          <a:xfrm>
            <a:off x="1835150" y="3716338"/>
            <a:ext cx="1512888" cy="865187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>
                <a:solidFill>
                  <a:srgbClr val="FFFFFF"/>
                </a:solidFill>
                <a:cs typeface="Arial" charset="0"/>
              </a:rPr>
              <a:t>998,1 тыс.руб</a:t>
            </a:r>
            <a:r>
              <a:rPr lang="en-US" sz="1600">
                <a:solidFill>
                  <a:srgbClr val="FFFFFF"/>
                </a:solidFill>
                <a:cs typeface="Arial" charset="0"/>
              </a:rPr>
              <a:t>.</a:t>
            </a:r>
            <a:endParaRPr lang="ru-RU" sz="160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4932363" y="3789363"/>
            <a:ext cx="1584325" cy="8636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>
                <a:solidFill>
                  <a:srgbClr val="FFFFFF"/>
                </a:solidFill>
                <a:cs typeface="Arial" charset="0"/>
              </a:rPr>
              <a:t>1118,3</a:t>
            </a:r>
          </a:p>
          <a:p>
            <a:pPr algn="ctr">
              <a:defRPr/>
            </a:pPr>
            <a:r>
              <a:rPr lang="ru-RU" sz="1600">
                <a:solidFill>
                  <a:srgbClr val="FFFFFF"/>
                </a:solidFill>
                <a:cs typeface="Arial" charset="0"/>
              </a:rPr>
              <a:t>тыс.руб</a:t>
            </a:r>
            <a:r>
              <a:rPr lang="en-US" sz="1600">
                <a:solidFill>
                  <a:srgbClr val="FFFFFF"/>
                </a:solidFill>
                <a:cs typeface="Arial" charset="0"/>
              </a:rPr>
              <a:t>.</a:t>
            </a:r>
            <a:endParaRPr lang="ru-RU" sz="160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7704138" y="3789363"/>
            <a:ext cx="1439862" cy="792162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>
                <a:solidFill>
                  <a:srgbClr val="FFFFFF"/>
                </a:solidFill>
                <a:cs typeface="Arial" charset="0"/>
              </a:rPr>
              <a:t>1300,9 тыс.руб</a:t>
            </a:r>
            <a:r>
              <a:rPr lang="en-US" sz="1600">
                <a:solidFill>
                  <a:srgbClr val="FFFFFF"/>
                </a:solidFill>
                <a:cs typeface="Arial" charset="0"/>
              </a:rPr>
              <a:t>.</a:t>
            </a:r>
            <a:endParaRPr lang="ru-RU" sz="160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395288" y="5300663"/>
            <a:ext cx="504825" cy="431800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395288" y="6165850"/>
            <a:ext cx="431800" cy="431800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89098" name="TextBox 11"/>
          <p:cNvSpPr txBox="1">
            <a:spLocks noChangeArrowheads="1"/>
          </p:cNvSpPr>
          <p:nvPr/>
        </p:nvSpPr>
        <p:spPr bwMode="auto">
          <a:xfrm>
            <a:off x="1403350" y="1412875"/>
            <a:ext cx="72072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latin typeface="Calibri" pitchFamily="34" charset="0"/>
              </a:rPr>
              <a:t>201</a:t>
            </a:r>
            <a:r>
              <a:rPr lang="ru-RU" b="1">
                <a:latin typeface="Calibri" pitchFamily="34" charset="0"/>
              </a:rPr>
              <a:t>5</a:t>
            </a:r>
          </a:p>
        </p:txBody>
      </p:sp>
      <p:sp>
        <p:nvSpPr>
          <p:cNvPr id="89099" name="TextBox 12"/>
          <p:cNvSpPr txBox="1">
            <a:spLocks noChangeArrowheads="1"/>
          </p:cNvSpPr>
          <p:nvPr/>
        </p:nvSpPr>
        <p:spPr bwMode="auto">
          <a:xfrm>
            <a:off x="4500563" y="1412875"/>
            <a:ext cx="719137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latin typeface="Calibri" pitchFamily="34" charset="0"/>
              </a:rPr>
              <a:t>201</a:t>
            </a:r>
            <a:r>
              <a:rPr lang="ru-RU" b="1">
                <a:latin typeface="Calibri" pitchFamily="34" charset="0"/>
              </a:rPr>
              <a:t>6</a:t>
            </a:r>
          </a:p>
          <a:p>
            <a:endParaRPr lang="ru-RU" b="1">
              <a:latin typeface="Calibri" pitchFamily="34" charset="0"/>
            </a:endParaRPr>
          </a:p>
        </p:txBody>
      </p:sp>
      <p:sp>
        <p:nvSpPr>
          <p:cNvPr id="89100" name="TextBox 13"/>
          <p:cNvSpPr txBox="1">
            <a:spLocks noChangeArrowheads="1"/>
          </p:cNvSpPr>
          <p:nvPr/>
        </p:nvSpPr>
        <p:spPr bwMode="auto">
          <a:xfrm>
            <a:off x="7308850" y="1412875"/>
            <a:ext cx="7191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latin typeface="Calibri" pitchFamily="34" charset="0"/>
              </a:rPr>
              <a:t>201</a:t>
            </a:r>
            <a:r>
              <a:rPr lang="ru-RU" b="1">
                <a:latin typeface="Calibri" pitchFamily="34" charset="0"/>
              </a:rPr>
              <a:t>7</a:t>
            </a:r>
          </a:p>
        </p:txBody>
      </p:sp>
      <p:sp>
        <p:nvSpPr>
          <p:cNvPr id="89101" name="TextBox 16"/>
          <p:cNvSpPr txBox="1">
            <a:spLocks noChangeArrowheads="1"/>
          </p:cNvSpPr>
          <p:nvPr/>
        </p:nvSpPr>
        <p:spPr bwMode="auto">
          <a:xfrm>
            <a:off x="1116013" y="6165850"/>
            <a:ext cx="727233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>
                <a:latin typeface="Calibri" pitchFamily="34" charset="0"/>
              </a:rPr>
              <a:t>- </a:t>
            </a:r>
            <a:r>
              <a:rPr lang="ru-RU" sz="1600">
                <a:latin typeface="Calibri" pitchFamily="34" charset="0"/>
              </a:rPr>
              <a:t>непрограммные расходы бюджета Курганенского сельского поселения</a:t>
            </a:r>
          </a:p>
        </p:txBody>
      </p:sp>
      <p:sp>
        <p:nvSpPr>
          <p:cNvPr id="89102" name="TextBox 17"/>
          <p:cNvSpPr txBox="1">
            <a:spLocks noChangeArrowheads="1"/>
          </p:cNvSpPr>
          <p:nvPr/>
        </p:nvSpPr>
        <p:spPr bwMode="auto">
          <a:xfrm>
            <a:off x="1258888" y="5300663"/>
            <a:ext cx="7273925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>
                <a:latin typeface="Calibri" pitchFamily="34" charset="0"/>
              </a:rPr>
              <a:t>- </a:t>
            </a:r>
            <a:r>
              <a:rPr lang="ru-RU" sz="1600">
                <a:latin typeface="Calibri" pitchFamily="34" charset="0"/>
              </a:rPr>
              <a:t>расходы бюджета Курганенского сельского поселения, формируемые в рамках муниципальных программ Курганенского сельского поселения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3000" b="1" smtClean="0">
                <a:solidFill>
                  <a:srgbClr val="00B050"/>
                </a:solidFill>
              </a:rPr>
              <a:t>Доля муниципальных программ социальной направленности в общем объеме программных расходов</a:t>
            </a:r>
          </a:p>
        </p:txBody>
      </p:sp>
      <p:graphicFrame>
        <p:nvGraphicFramePr>
          <p:cNvPr id="35842" name="Диаграмма 2"/>
          <p:cNvGraphicFramePr>
            <a:graphicFrameLocks/>
          </p:cNvGraphicFramePr>
          <p:nvPr/>
        </p:nvGraphicFramePr>
        <p:xfrm>
          <a:off x="468313" y="1341438"/>
          <a:ext cx="8064500" cy="4908550"/>
        </p:xfrm>
        <a:graphic>
          <a:graphicData uri="http://schemas.openxmlformats.org/presentationml/2006/ole">
            <p:oleObj spid="_x0000_s35842" name="Лист" r:id="rId3" imgW="8067723" imgH="4905503" progId="Excel.Sheet.8">
              <p:embed/>
            </p:oleObj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3000" smtClean="0"/>
              <a:t>Объем бюджетных ассигнований на реализацию программ в 2014-2015 годах</a:t>
            </a:r>
          </a:p>
        </p:txBody>
      </p:sp>
      <p:graphicFrame>
        <p:nvGraphicFramePr>
          <p:cNvPr id="36866" name="Диаграмма 2"/>
          <p:cNvGraphicFramePr>
            <a:graphicFrameLocks/>
          </p:cNvGraphicFramePr>
          <p:nvPr/>
        </p:nvGraphicFramePr>
        <p:xfrm>
          <a:off x="441325" y="1628775"/>
          <a:ext cx="8081963" cy="4897438"/>
        </p:xfrm>
        <a:graphic>
          <a:graphicData uri="http://schemas.openxmlformats.org/presentationml/2006/ole">
            <p:oleObj spid="_x0000_s36866" name="Лист" r:id="rId3" imgW="8077171" imgH="4895785" progId="Excel.Sheet.8">
              <p:embed/>
            </p:oleObj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1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3412"/>
          </a:xfrm>
        </p:spPr>
        <p:txBody>
          <a:bodyPr/>
          <a:lstStyle/>
          <a:p>
            <a:pPr eaLnBrk="1" hangingPunct="1"/>
            <a:r>
              <a:rPr lang="ru-RU" sz="2000" smtClean="0"/>
              <a:t>Структура расходов бюджета </a:t>
            </a:r>
            <a:r>
              <a:rPr lang="ru-RU" sz="2000" smtClean="0">
                <a:latin typeface="Arial" charset="0"/>
              </a:rPr>
              <a:t>Курганенского сельского поселения</a:t>
            </a:r>
            <a:br>
              <a:rPr lang="ru-RU" sz="2000" smtClean="0">
                <a:latin typeface="Arial" charset="0"/>
              </a:rPr>
            </a:br>
            <a:r>
              <a:rPr lang="ru-RU" sz="2000" smtClean="0"/>
              <a:t> в 2015 году по разделам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95288" y="3789363"/>
            <a:ext cx="2087562" cy="18716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>
                <a:solidFill>
                  <a:srgbClr val="FFFFFF"/>
                </a:solidFill>
                <a:cs typeface="Arial" charset="0"/>
              </a:rPr>
              <a:t>Социальная политика </a:t>
            </a:r>
            <a:r>
              <a:rPr lang="ru-RU">
                <a:solidFill>
                  <a:srgbClr val="FFFFFF"/>
                </a:solidFill>
                <a:latin typeface="Arial" charset="0"/>
                <a:cs typeface="Arial" charset="0"/>
              </a:rPr>
              <a:t>0,6 </a:t>
            </a:r>
            <a:r>
              <a:rPr lang="ru-RU">
                <a:solidFill>
                  <a:srgbClr val="FFFFFF"/>
                </a:solidFill>
                <a:cs typeface="Arial" charset="0"/>
              </a:rPr>
              <a:t>%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2627313" y="3789363"/>
            <a:ext cx="2160587" cy="1871662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>
                <a:solidFill>
                  <a:srgbClr val="FFFFFF"/>
                </a:solidFill>
                <a:cs typeface="Arial" charset="0"/>
              </a:rPr>
              <a:t>Национальная экономика 12,4 %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539750" y="1052513"/>
            <a:ext cx="4248150" cy="1223962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>
                <a:solidFill>
                  <a:srgbClr val="FFFFFF"/>
                </a:solidFill>
                <a:cs typeface="Arial" charset="0"/>
              </a:rPr>
              <a:t>Национальная безопасность и правоохранительная деятельность        </a:t>
            </a:r>
            <a:r>
              <a:rPr lang="ru-RU">
                <a:solidFill>
                  <a:srgbClr val="FFFFFF"/>
                </a:solidFill>
                <a:latin typeface="Arial" charset="0"/>
                <a:cs typeface="Arial" charset="0"/>
              </a:rPr>
              <a:t>0,8 </a:t>
            </a:r>
            <a:r>
              <a:rPr lang="ru-RU">
                <a:solidFill>
                  <a:srgbClr val="FFFFFF"/>
                </a:solidFill>
                <a:cs typeface="Arial" charset="0"/>
              </a:rPr>
              <a:t> %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5076825" y="1125538"/>
            <a:ext cx="3633788" cy="158432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>
                <a:solidFill>
                  <a:srgbClr val="FFFFFF"/>
                </a:solidFill>
                <a:cs typeface="Arial" charset="0"/>
              </a:rPr>
              <a:t>Общегосударственные вопросы   </a:t>
            </a:r>
            <a:endParaRPr lang="ru-RU">
              <a:solidFill>
                <a:srgbClr val="FFFFFF"/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r>
              <a:rPr lang="ru-RU">
                <a:solidFill>
                  <a:srgbClr val="FFFFFF"/>
                </a:solidFill>
                <a:latin typeface="Arial" charset="0"/>
                <a:cs typeface="Arial" charset="0"/>
              </a:rPr>
              <a:t>48,3 </a:t>
            </a:r>
            <a:r>
              <a:rPr lang="ru-RU">
                <a:solidFill>
                  <a:srgbClr val="FFFFFF"/>
                </a:solidFill>
                <a:cs typeface="Arial" charset="0"/>
              </a:rPr>
              <a:t>%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5076825" y="2781300"/>
            <a:ext cx="3635375" cy="1295400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>
                <a:solidFill>
                  <a:srgbClr val="FFFFFF"/>
                </a:solidFill>
                <a:cs typeface="Arial" charset="0"/>
              </a:rPr>
              <a:t>Жилищно-коммунальное хозяйство </a:t>
            </a:r>
            <a:r>
              <a:rPr lang="ru-RU">
                <a:solidFill>
                  <a:srgbClr val="FFFFFF"/>
                </a:solidFill>
                <a:latin typeface="Arial" charset="0"/>
                <a:cs typeface="Arial" charset="0"/>
              </a:rPr>
              <a:t>17,7</a:t>
            </a:r>
            <a:r>
              <a:rPr lang="ru-RU">
                <a:solidFill>
                  <a:srgbClr val="FFFFFF"/>
                </a:solidFill>
                <a:cs typeface="Arial" charset="0"/>
              </a:rPr>
              <a:t> %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4932363" y="4292600"/>
            <a:ext cx="3635375" cy="136842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>
                <a:solidFill>
                  <a:srgbClr val="000000"/>
                </a:solidFill>
                <a:cs typeface="Arial" charset="0"/>
              </a:rPr>
              <a:t>Культура, кинематография  </a:t>
            </a:r>
            <a:endParaRPr lang="ru-RU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r>
              <a:rPr lang="ru-RU">
                <a:solidFill>
                  <a:srgbClr val="000000"/>
                </a:solidFill>
                <a:cs typeface="Arial" charset="0"/>
              </a:rPr>
              <a:t>18,5 %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539750" y="2276475"/>
            <a:ext cx="4248150" cy="72231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>
                <a:solidFill>
                  <a:srgbClr val="FFFFFF"/>
                </a:solidFill>
                <a:cs typeface="Arial" charset="0"/>
              </a:rPr>
              <a:t>Физическая культура и спорт 0,7 %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539750" y="2997200"/>
            <a:ext cx="4248150" cy="71913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>
                <a:solidFill>
                  <a:srgbClr val="000000"/>
                </a:solidFill>
                <a:latin typeface="Arial" charset="0"/>
                <a:cs typeface="Arial" charset="0"/>
              </a:rPr>
              <a:t>Национальная оборона</a:t>
            </a:r>
            <a:r>
              <a:rPr lang="ru-RU">
                <a:solidFill>
                  <a:srgbClr val="000000"/>
                </a:solidFill>
                <a:cs typeface="Arial" charset="0"/>
              </a:rPr>
              <a:t> 1,0</a:t>
            </a:r>
            <a:r>
              <a:rPr lang="ru-RU">
                <a:solidFill>
                  <a:srgbClr val="000000"/>
                </a:solidFill>
                <a:latin typeface="Arial" charset="0"/>
                <a:cs typeface="Arial" charset="0"/>
              </a:rPr>
              <a:t> </a:t>
            </a:r>
            <a:r>
              <a:rPr lang="ru-RU">
                <a:solidFill>
                  <a:srgbClr val="000000"/>
                </a:solidFill>
                <a:cs typeface="Arial" charset="0"/>
              </a:rPr>
              <a:t>%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Заголовок 1"/>
          <p:cNvSpPr>
            <a:spLocks noGrp="1"/>
          </p:cNvSpPr>
          <p:nvPr>
            <p:ph type="title"/>
          </p:nvPr>
        </p:nvSpPr>
        <p:spPr>
          <a:xfrm>
            <a:off x="468313" y="404813"/>
            <a:ext cx="8229600" cy="1295400"/>
          </a:xfrm>
        </p:spPr>
        <p:txBody>
          <a:bodyPr/>
          <a:lstStyle/>
          <a:p>
            <a:pPr eaLnBrk="1" hangingPunct="1"/>
            <a:r>
              <a:rPr lang="ru-RU" sz="2000" b="1" smtClean="0">
                <a:solidFill>
                  <a:srgbClr val="17375E"/>
                </a:solidFill>
              </a:rPr>
              <a:t>Основные параметры бюджета Курганенского сельского поселения</a:t>
            </a:r>
            <a:r>
              <a:rPr lang="ru-RU" sz="2000" smtClean="0">
                <a:solidFill>
                  <a:srgbClr val="17375E"/>
                </a:solidFill>
              </a:rPr>
              <a:t/>
            </a:r>
            <a:br>
              <a:rPr lang="ru-RU" sz="2000" smtClean="0">
                <a:solidFill>
                  <a:srgbClr val="17375E"/>
                </a:solidFill>
              </a:rPr>
            </a:br>
            <a:r>
              <a:rPr lang="ru-RU" sz="2000" b="1" smtClean="0">
                <a:solidFill>
                  <a:srgbClr val="17375E"/>
                </a:solidFill>
              </a:rPr>
              <a:t>«О бюджете на 2015 год и на плановый период 2016 и 2017 годов»</a:t>
            </a:r>
            <a:r>
              <a:rPr lang="en-US" sz="2400" b="1" smtClean="0">
                <a:solidFill>
                  <a:srgbClr val="17375E"/>
                </a:solidFill>
              </a:rPr>
              <a:t/>
            </a:r>
            <a:br>
              <a:rPr lang="en-US" sz="2400" b="1" smtClean="0">
                <a:solidFill>
                  <a:srgbClr val="17375E"/>
                </a:solidFill>
              </a:rPr>
            </a:br>
            <a:r>
              <a:rPr lang="ru-RU" sz="1800" smtClean="0"/>
              <a:t>(тыс. рублей)</a:t>
            </a:r>
            <a:endParaRPr lang="ru-RU" sz="1800" smtClean="0">
              <a:solidFill>
                <a:srgbClr val="17375E"/>
              </a:solidFill>
            </a:endParaRPr>
          </a:p>
        </p:txBody>
      </p:sp>
      <p:graphicFrame>
        <p:nvGraphicFramePr>
          <p:cNvPr id="15541" name="Group 181"/>
          <p:cNvGraphicFramePr>
            <a:graphicFrameLocks noGrp="1"/>
          </p:cNvGraphicFramePr>
          <p:nvPr>
            <p:ph idx="1"/>
          </p:nvPr>
        </p:nvGraphicFramePr>
        <p:xfrm>
          <a:off x="684213" y="1844675"/>
          <a:ext cx="7775575" cy="4273550"/>
        </p:xfrm>
        <a:graphic>
          <a:graphicData uri="http://schemas.openxmlformats.org/drawingml/2006/table">
            <a:tbl>
              <a:tblPr/>
              <a:tblGrid>
                <a:gridCol w="2570162"/>
                <a:gridCol w="1216025"/>
                <a:gridCol w="1285875"/>
                <a:gridCol w="1284288"/>
                <a:gridCol w="1419225"/>
              </a:tblGrid>
              <a:tr h="874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Показатель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2014 год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2015 год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План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2016 год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План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F243E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2017 год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План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968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I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. Доходы, всего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6858,3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8109,0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7613,2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7433,4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292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из них: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5826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Налоговые и неналоговые доходы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2527,2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3001,8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3617,9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3499,5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Безвозмездные поступления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4331,1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5107,2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3995,3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3933,9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4159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II.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 Расходы, всего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6942,5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8109,0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7794,0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7608,3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487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III.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 Дефицит (-), профицит (+)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-84,2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-181,8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-171,9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6365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VI.</a:t>
                      </a: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 Источники финансирования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84,2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181,8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174,9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Заголовок 1"/>
          <p:cNvSpPr>
            <a:spLocks noGrp="1"/>
          </p:cNvSpPr>
          <p:nvPr>
            <p:ph type="title"/>
          </p:nvPr>
        </p:nvSpPr>
        <p:spPr>
          <a:xfrm>
            <a:off x="468313" y="333375"/>
            <a:ext cx="8229600" cy="1008063"/>
          </a:xfrm>
        </p:spPr>
        <p:txBody>
          <a:bodyPr/>
          <a:lstStyle/>
          <a:p>
            <a:pPr eaLnBrk="1" hangingPunct="1"/>
            <a:r>
              <a:rPr lang="ru-RU" sz="2300" b="1" smtClean="0">
                <a:solidFill>
                  <a:srgbClr val="558ED5"/>
                </a:solidFill>
              </a:rPr>
              <a:t>Объем безвозмездных поступлений в бюджет </a:t>
            </a:r>
            <a:r>
              <a:rPr lang="ru-RU" sz="2300" b="1" smtClean="0">
                <a:solidFill>
                  <a:srgbClr val="558ED5"/>
                </a:solidFill>
                <a:latin typeface="Arial" charset="0"/>
              </a:rPr>
              <a:t>Курганенского сельского поселения </a:t>
            </a:r>
            <a:r>
              <a:rPr lang="ru-RU" sz="2300" b="1" smtClean="0">
                <a:solidFill>
                  <a:srgbClr val="558ED5"/>
                </a:solidFill>
              </a:rPr>
              <a:t>Орловского района</a:t>
            </a:r>
          </a:p>
        </p:txBody>
      </p:sp>
      <p:graphicFrame>
        <p:nvGraphicFramePr>
          <p:cNvPr id="15463" name="Group 103"/>
          <p:cNvGraphicFramePr>
            <a:graphicFrameLocks noGrp="1"/>
          </p:cNvGraphicFramePr>
          <p:nvPr/>
        </p:nvGraphicFramePr>
        <p:xfrm>
          <a:off x="179388" y="1557338"/>
          <a:ext cx="8785225" cy="4498975"/>
        </p:xfrm>
        <a:graphic>
          <a:graphicData uri="http://schemas.openxmlformats.org/drawingml/2006/table">
            <a:tbl>
              <a:tblPr/>
              <a:tblGrid>
                <a:gridCol w="1944687"/>
                <a:gridCol w="1477963"/>
                <a:gridCol w="1270000"/>
                <a:gridCol w="1284287"/>
                <a:gridCol w="1538288"/>
                <a:gridCol w="1270000"/>
              </a:tblGrid>
              <a:tr h="889000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Наименование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2013 год (факт)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2014 год (первоначальный бюджет)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2015 год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6357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тыс.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рублей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тыс. рублей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темп роста в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тыс. рублей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темп роста в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4587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ИТОГО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4010,9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4331,1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108,0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5107,2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117,9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3794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 том числе: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5842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Дотации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2969,3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3500,0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117,9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4336,9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123,9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550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Субвенции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60,1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62,2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103,5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66,1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106,3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947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Иные межбюджетные трансферты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981,5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768,9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78,2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704,2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91,6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3" name="Rectang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smtClean="0">
                <a:solidFill>
                  <a:schemeClr val="hlink"/>
                </a:solidFill>
              </a:rPr>
              <a:t>Доходы бюджета Курганенского сельского поселения Орловского района</a:t>
            </a:r>
          </a:p>
        </p:txBody>
      </p:sp>
      <p:graphicFrame>
        <p:nvGraphicFramePr>
          <p:cNvPr id="48132" name="Object 4"/>
          <p:cNvGraphicFramePr>
            <a:graphicFrameLocks noChangeAspect="1"/>
          </p:cNvGraphicFramePr>
          <p:nvPr>
            <p:ph idx="1"/>
          </p:nvPr>
        </p:nvGraphicFramePr>
        <p:xfrm>
          <a:off x="755650" y="1196975"/>
          <a:ext cx="8064500" cy="4935538"/>
        </p:xfrm>
        <a:graphic>
          <a:graphicData uri="http://schemas.openxmlformats.org/presentationml/2006/ole">
            <p:oleObj spid="_x0000_s48132" name="Диаграмма" r:id="rId3" imgW="6219708" imgH="3086151" progId="MSGraph.Chart.8">
              <p:embed/>
            </p:oleObj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Заголовок 1"/>
          <p:cNvSpPr>
            <a:spLocks noGrp="1"/>
          </p:cNvSpPr>
          <p:nvPr>
            <p:ph type="title"/>
          </p:nvPr>
        </p:nvSpPr>
        <p:spPr>
          <a:xfrm>
            <a:off x="468313" y="404813"/>
            <a:ext cx="8229600" cy="922337"/>
          </a:xfrm>
        </p:spPr>
        <p:txBody>
          <a:bodyPr/>
          <a:lstStyle/>
          <a:p>
            <a:pPr eaLnBrk="1" hangingPunct="1"/>
            <a:r>
              <a:rPr lang="ru-RU" sz="2400" b="1" smtClean="0">
                <a:solidFill>
                  <a:srgbClr val="17375E"/>
                </a:solidFill>
              </a:rPr>
              <a:t/>
            </a:r>
            <a:br>
              <a:rPr lang="ru-RU" sz="2400" b="1" smtClean="0">
                <a:solidFill>
                  <a:srgbClr val="17375E"/>
                </a:solidFill>
              </a:rPr>
            </a:br>
            <a:r>
              <a:rPr lang="ru-RU" sz="2400" b="1" smtClean="0">
                <a:solidFill>
                  <a:srgbClr val="17375E"/>
                </a:solidFill>
              </a:rPr>
              <a:t/>
            </a:r>
            <a:br>
              <a:rPr lang="ru-RU" sz="2400" b="1" smtClean="0">
                <a:solidFill>
                  <a:srgbClr val="17375E"/>
                </a:solidFill>
              </a:rPr>
            </a:br>
            <a:r>
              <a:rPr lang="ru-RU" sz="2400" b="1" smtClean="0">
                <a:solidFill>
                  <a:srgbClr val="17375E"/>
                </a:solidFill>
              </a:rPr>
              <a:t/>
            </a:r>
            <a:br>
              <a:rPr lang="ru-RU" sz="2400" b="1" smtClean="0">
                <a:solidFill>
                  <a:srgbClr val="17375E"/>
                </a:solidFill>
              </a:rPr>
            </a:br>
            <a:r>
              <a:rPr lang="ru-RU" sz="2400" b="1" smtClean="0">
                <a:solidFill>
                  <a:srgbClr val="17375E"/>
                </a:solidFill>
              </a:rPr>
              <a:t/>
            </a:r>
            <a:br>
              <a:rPr lang="ru-RU" sz="2400" b="1" smtClean="0">
                <a:solidFill>
                  <a:srgbClr val="17375E"/>
                </a:solidFill>
              </a:rPr>
            </a:br>
            <a:r>
              <a:rPr lang="ru-RU" sz="2400" b="1" smtClean="0">
                <a:solidFill>
                  <a:srgbClr val="17375E"/>
                </a:solidFill>
              </a:rPr>
              <a:t>Динамика налоговых и неналоговых доходов бюджета</a:t>
            </a:r>
            <a:r>
              <a:rPr lang="ru-RU" sz="2400" smtClean="0">
                <a:solidFill>
                  <a:srgbClr val="17375E"/>
                </a:solidFill>
              </a:rPr>
              <a:t/>
            </a:r>
            <a:br>
              <a:rPr lang="ru-RU" sz="2400" smtClean="0">
                <a:solidFill>
                  <a:srgbClr val="17375E"/>
                </a:solidFill>
              </a:rPr>
            </a:br>
            <a:r>
              <a:rPr lang="ru-RU" sz="2400" b="1" smtClean="0">
                <a:solidFill>
                  <a:srgbClr val="17375E"/>
                </a:solidFill>
              </a:rPr>
              <a:t>Курганенского сельского поселения  Орловского района</a:t>
            </a:r>
            <a:br>
              <a:rPr lang="ru-RU" sz="2400" b="1" smtClean="0">
                <a:solidFill>
                  <a:srgbClr val="17375E"/>
                </a:solidFill>
              </a:rPr>
            </a:br>
            <a:r>
              <a:rPr lang="ru-RU" sz="2400" b="1" smtClean="0">
                <a:solidFill>
                  <a:srgbClr val="17375E"/>
                </a:solidFill>
              </a:rPr>
              <a:t>  							</a:t>
            </a:r>
            <a:r>
              <a:rPr lang="en-US" sz="1600" smtClean="0"/>
              <a:t>(</a:t>
            </a:r>
            <a:r>
              <a:rPr lang="ru-RU" sz="1600" smtClean="0"/>
              <a:t>тыс. рублей</a:t>
            </a:r>
            <a:r>
              <a:rPr lang="en-US" sz="1600" smtClean="0"/>
              <a:t>)</a:t>
            </a:r>
            <a:r>
              <a:rPr lang="ru-RU" sz="1600" smtClean="0"/>
              <a:t/>
            </a:r>
            <a:br>
              <a:rPr lang="ru-RU" sz="1600" smtClean="0"/>
            </a:br>
            <a:r>
              <a:rPr lang="ru-RU" sz="1600" smtClean="0"/>
              <a:t>1-2014 год</a:t>
            </a:r>
            <a:br>
              <a:rPr lang="ru-RU" sz="1600" smtClean="0"/>
            </a:br>
            <a:r>
              <a:rPr lang="ru-RU" sz="1600" smtClean="0"/>
              <a:t>2-2015 год</a:t>
            </a:r>
            <a:br>
              <a:rPr lang="ru-RU" sz="1600" smtClean="0"/>
            </a:br>
            <a:r>
              <a:rPr lang="ru-RU" sz="1600" smtClean="0"/>
              <a:t>3-2016 год</a:t>
            </a:r>
            <a:br>
              <a:rPr lang="ru-RU" sz="1600" smtClean="0"/>
            </a:br>
            <a:r>
              <a:rPr lang="ru-RU" sz="1600" smtClean="0"/>
              <a:t>4-2017 год</a:t>
            </a:r>
            <a:br>
              <a:rPr lang="ru-RU" sz="1600" smtClean="0"/>
            </a:br>
            <a:r>
              <a:rPr lang="ru-RU" sz="1600" smtClean="0"/>
              <a:t/>
            </a:r>
            <a:br>
              <a:rPr lang="ru-RU" sz="1600" smtClean="0"/>
            </a:br>
            <a:r>
              <a:rPr lang="ru-RU" sz="1600" smtClean="0"/>
              <a:t/>
            </a:r>
            <a:br>
              <a:rPr lang="ru-RU" sz="1600" smtClean="0"/>
            </a:br>
            <a:endParaRPr lang="ru-RU" sz="1600" smtClean="0"/>
          </a:p>
        </p:txBody>
      </p:sp>
      <p:graphicFrame>
        <p:nvGraphicFramePr>
          <p:cNvPr id="1029" name="Object 5"/>
          <p:cNvGraphicFramePr>
            <a:graphicFrameLocks noChangeAspect="1"/>
          </p:cNvGraphicFramePr>
          <p:nvPr/>
        </p:nvGraphicFramePr>
        <p:xfrm>
          <a:off x="1568450" y="2252663"/>
          <a:ext cx="5919788" cy="2811462"/>
        </p:xfrm>
        <a:graphic>
          <a:graphicData uri="http://schemas.openxmlformats.org/presentationml/2006/ole">
            <p:oleObj spid="_x0000_s1029" name="Диаграмма" r:id="rId3" imgW="6105523" imgH="2762230" progId="Excel.Chart.8">
              <p:embed/>
            </p:oleObj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8" name="Заголовок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ru-RU" sz="2500" b="1" smtClean="0">
                <a:solidFill>
                  <a:srgbClr val="C00000"/>
                </a:solidFill>
              </a:rPr>
              <a:t>Структура фактического поступления налоговых доходов бюджета Курганенского сельского поселения в 2014 году, 2525,9 тыс.рублей</a:t>
            </a:r>
            <a:endParaRPr lang="ru-RU" sz="2500" smtClean="0">
              <a:solidFill>
                <a:srgbClr val="C00000"/>
              </a:solidFill>
            </a:endParaRPr>
          </a:p>
        </p:txBody>
      </p:sp>
      <p:graphicFrame>
        <p:nvGraphicFramePr>
          <p:cNvPr id="67587" name="Содержимое 3"/>
          <p:cNvGraphicFramePr>
            <a:graphicFrameLocks noGrp="1"/>
          </p:cNvGraphicFramePr>
          <p:nvPr>
            <p:ph idx="4294967295"/>
          </p:nvPr>
        </p:nvGraphicFramePr>
        <p:xfrm>
          <a:off x="755650" y="1341438"/>
          <a:ext cx="7713663" cy="4657725"/>
        </p:xfrm>
        <a:graphic>
          <a:graphicData uri="http://schemas.openxmlformats.org/presentationml/2006/ole">
            <p:oleObj spid="_x0000_s67587" name="Лист" r:id="rId3" imgW="8848662" imgH="5343605" progId="Excel.Sheet.8">
              <p:embed/>
            </p:oleObj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2100" b="1" smtClean="0">
                <a:solidFill>
                  <a:srgbClr val="C00000"/>
                </a:solidFill>
              </a:rPr>
              <a:t>Расходы бюджета Курганенского сельского поселения в 2015 году</a:t>
            </a:r>
            <a:r>
              <a:rPr lang="ru-RU" sz="2100" smtClean="0">
                <a:solidFill>
                  <a:srgbClr val="C00000"/>
                </a:solidFill>
              </a:rPr>
              <a:t/>
            </a:r>
            <a:br>
              <a:rPr lang="ru-RU" sz="2100" smtClean="0">
                <a:solidFill>
                  <a:srgbClr val="C00000"/>
                </a:solidFill>
              </a:rPr>
            </a:br>
            <a:r>
              <a:rPr lang="ru-RU" sz="2100" b="1" smtClean="0">
                <a:solidFill>
                  <a:srgbClr val="C00000"/>
                </a:solidFill>
                <a:latin typeface="Arial" charset="0"/>
              </a:rPr>
              <a:t>8109,0</a:t>
            </a:r>
            <a:r>
              <a:rPr lang="ru-RU" sz="2100" b="1" smtClean="0">
                <a:solidFill>
                  <a:srgbClr val="C00000"/>
                </a:solidFill>
              </a:rPr>
              <a:t> тыс.рублей</a:t>
            </a:r>
            <a:endParaRPr lang="ru-RU" sz="2100" smtClean="0">
              <a:solidFill>
                <a:srgbClr val="C00000"/>
              </a:solidFill>
            </a:endParaRPr>
          </a:p>
        </p:txBody>
      </p:sp>
      <p:graphicFrame>
        <p:nvGraphicFramePr>
          <p:cNvPr id="31746" name="Содержимое 3"/>
          <p:cNvGraphicFramePr>
            <a:graphicFrameLocks noGrp="1"/>
          </p:cNvGraphicFramePr>
          <p:nvPr>
            <p:ph idx="1"/>
          </p:nvPr>
        </p:nvGraphicFramePr>
        <p:xfrm>
          <a:off x="441325" y="1196975"/>
          <a:ext cx="8239125" cy="4922838"/>
        </p:xfrm>
        <a:graphic>
          <a:graphicData uri="http://schemas.openxmlformats.org/presentationml/2006/ole">
            <p:oleObj spid="_x0000_s31746" name="Лист" r:id="rId3" imgW="8305811" imgH="4962459" progId="Excel.Sheet.8">
              <p:embed/>
            </p:oleObj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4" name="Заголовок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ru-RU" sz="2500" b="1" smtClean="0">
                <a:solidFill>
                  <a:srgbClr val="C00000"/>
                </a:solidFill>
              </a:rPr>
              <a:t>Структура налоговых доходов бюджета Курганенского сельского поселения в </a:t>
            </a:r>
            <a:r>
              <a:rPr lang="ru-RU" sz="2500" b="1" smtClean="0">
                <a:solidFill>
                  <a:srgbClr val="C00000"/>
                </a:solidFill>
                <a:latin typeface="Arial" charset="0"/>
              </a:rPr>
              <a:t>2015</a:t>
            </a:r>
            <a:r>
              <a:rPr lang="ru-RU" sz="2500" b="1" smtClean="0">
                <a:solidFill>
                  <a:srgbClr val="C00000"/>
                </a:solidFill>
              </a:rPr>
              <a:t> году, </a:t>
            </a:r>
            <a:r>
              <a:rPr lang="ru-RU" sz="2500" b="1" smtClean="0">
                <a:solidFill>
                  <a:srgbClr val="C00000"/>
                </a:solidFill>
                <a:latin typeface="Arial" charset="0"/>
              </a:rPr>
              <a:t>2989,6</a:t>
            </a:r>
            <a:r>
              <a:rPr lang="ru-RU" sz="2500" b="1" smtClean="0">
                <a:solidFill>
                  <a:srgbClr val="C00000"/>
                </a:solidFill>
              </a:rPr>
              <a:t> тыс.рублей</a:t>
            </a:r>
            <a:endParaRPr lang="ru-RU" sz="2500" smtClean="0">
              <a:solidFill>
                <a:srgbClr val="C00000"/>
              </a:solidFill>
            </a:endParaRPr>
          </a:p>
        </p:txBody>
      </p:sp>
      <p:graphicFrame>
        <p:nvGraphicFramePr>
          <p:cNvPr id="81923" name="Содержимое 3"/>
          <p:cNvGraphicFramePr>
            <a:graphicFrameLocks noGrp="1"/>
          </p:cNvGraphicFramePr>
          <p:nvPr>
            <p:ph idx="4294967295"/>
          </p:nvPr>
        </p:nvGraphicFramePr>
        <p:xfrm>
          <a:off x="611188" y="1412875"/>
          <a:ext cx="8532812" cy="4762500"/>
        </p:xfrm>
        <a:graphic>
          <a:graphicData uri="http://schemas.openxmlformats.org/presentationml/2006/ole">
            <p:oleObj spid="_x0000_s81923" name="Лист" r:id="rId3" imgW="8839214" imgH="5305545" progId="Excel.Sheet.8">
              <p:embed/>
            </p:oleObj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Заголовок 1"/>
          <p:cNvSpPr>
            <a:spLocks noGrp="1"/>
          </p:cNvSpPr>
          <p:nvPr>
            <p:ph type="title"/>
          </p:nvPr>
        </p:nvSpPr>
        <p:spPr>
          <a:xfrm>
            <a:off x="539750" y="620713"/>
            <a:ext cx="8229600" cy="561975"/>
          </a:xfrm>
        </p:spPr>
        <p:txBody>
          <a:bodyPr/>
          <a:lstStyle/>
          <a:p>
            <a:pPr eaLnBrk="1" hangingPunct="1"/>
            <a:r>
              <a:rPr lang="ru-RU" sz="2600" b="1" smtClean="0">
                <a:solidFill>
                  <a:srgbClr val="C00000"/>
                </a:solidFill>
              </a:rPr>
              <a:t/>
            </a:r>
            <a:br>
              <a:rPr lang="ru-RU" sz="2600" b="1" smtClean="0">
                <a:solidFill>
                  <a:srgbClr val="C00000"/>
                </a:solidFill>
              </a:rPr>
            </a:br>
            <a:r>
              <a:rPr lang="ru-RU" sz="2600" b="1" smtClean="0">
                <a:solidFill>
                  <a:srgbClr val="C00000"/>
                </a:solidFill>
              </a:rPr>
              <a:t>Безвозмездные поступления в бюджет Курганенского сельского поселения</a:t>
            </a:r>
            <a:br>
              <a:rPr lang="ru-RU" sz="2600" b="1" smtClean="0">
                <a:solidFill>
                  <a:srgbClr val="C00000"/>
                </a:solidFill>
              </a:rPr>
            </a:br>
            <a:r>
              <a:rPr lang="ru-RU" sz="2200" smtClean="0"/>
              <a:t/>
            </a:r>
            <a:br>
              <a:rPr lang="ru-RU" sz="2200" smtClean="0"/>
            </a:br>
            <a:r>
              <a:rPr lang="ru-RU" sz="1400" b="1" smtClean="0"/>
              <a:t> </a:t>
            </a:r>
            <a:r>
              <a:rPr lang="ru-RU" sz="1400" smtClean="0"/>
              <a:t/>
            </a:r>
            <a:br>
              <a:rPr lang="ru-RU" sz="1400" smtClean="0"/>
            </a:br>
            <a:r>
              <a:rPr lang="en-US" sz="1400" smtClean="0"/>
              <a:t>							(</a:t>
            </a:r>
            <a:r>
              <a:rPr lang="ru-RU" sz="1400" b="1" smtClean="0">
                <a:solidFill>
                  <a:srgbClr val="002060"/>
                </a:solidFill>
              </a:rPr>
              <a:t>тыс.рублей</a:t>
            </a:r>
            <a:r>
              <a:rPr lang="en-US" sz="1400" b="1" smtClean="0">
                <a:solidFill>
                  <a:srgbClr val="002060"/>
                </a:solidFill>
              </a:rPr>
              <a:t>)</a:t>
            </a:r>
            <a:r>
              <a:rPr lang="ru-RU" sz="1400" smtClean="0"/>
              <a:t/>
            </a:r>
            <a:br>
              <a:rPr lang="ru-RU" sz="1400" smtClean="0"/>
            </a:br>
            <a:endParaRPr lang="ru-RU" sz="1400" smtClean="0"/>
          </a:p>
        </p:txBody>
      </p:sp>
      <p:graphicFrame>
        <p:nvGraphicFramePr>
          <p:cNvPr id="6146" name="Объект 2"/>
          <p:cNvGraphicFramePr>
            <a:graphicFrameLocks noGrp="1"/>
          </p:cNvGraphicFramePr>
          <p:nvPr>
            <p:ph idx="1"/>
          </p:nvPr>
        </p:nvGraphicFramePr>
        <p:xfrm>
          <a:off x="1358900" y="1412875"/>
          <a:ext cx="6410325" cy="4872038"/>
        </p:xfrm>
        <a:graphic>
          <a:graphicData uri="http://schemas.openxmlformats.org/presentationml/2006/ole">
            <p:oleObj spid="_x0000_s6146" name="Лист" r:id="rId3" imgW="8058275" imgH="6124523" progId="Excel.Sheet.8">
              <p:embed/>
            </p:oleObj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2645</TotalTime>
  <Words>515</Words>
  <Application>Microsoft Office PowerPoint</Application>
  <PresentationFormat>Экран (4:3)</PresentationFormat>
  <Paragraphs>158</Paragraphs>
  <Slides>16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3</vt:i4>
      </vt:variant>
      <vt:variant>
        <vt:lpstr>Шаблон оформления</vt:lpstr>
      </vt:variant>
      <vt:variant>
        <vt:i4>1</vt:i4>
      </vt:variant>
      <vt:variant>
        <vt:lpstr>Внедренные серверы OLE</vt:lpstr>
      </vt:variant>
      <vt:variant>
        <vt:i4>3</vt:i4>
      </vt:variant>
      <vt:variant>
        <vt:lpstr>Заголовки слайдов</vt:lpstr>
      </vt:variant>
      <vt:variant>
        <vt:i4>16</vt:i4>
      </vt:variant>
    </vt:vector>
  </HeadingPairs>
  <TitlesOfParts>
    <vt:vector size="23" baseType="lpstr">
      <vt:lpstr>Arial</vt:lpstr>
      <vt:lpstr>Calibri</vt:lpstr>
      <vt:lpstr>Times New Roman</vt:lpstr>
      <vt:lpstr>Тема Office</vt:lpstr>
      <vt:lpstr>Диаграмма</vt:lpstr>
      <vt:lpstr>Лист</vt:lpstr>
      <vt:lpstr>Лист Microsoft Office Excel</vt:lpstr>
      <vt:lpstr>Бюджет Курганенского сельского поселения на 2015 год и плановый период 2016 и 2017 годов направлен на решение следующих ключевых задач:</vt:lpstr>
      <vt:lpstr>Основные параметры бюджета Курганенского сельского поселения «О бюджете на 2015 год и на плановый период 2016 и 2017 годов» (тыс. рублей)</vt:lpstr>
      <vt:lpstr>Объем безвозмездных поступлений в бюджет Курганенского сельского поселения Орловского района</vt:lpstr>
      <vt:lpstr>Доходы бюджета Курганенского сельского поселения Орловского района</vt:lpstr>
      <vt:lpstr>    Динамика налоговых и неналоговых доходов бюджета Курганенского сельского поселения  Орловского района          (тыс. рублей) 1-2014 год 2-2015 год 3-2016 год 4-2017 год   </vt:lpstr>
      <vt:lpstr>Структура фактического поступления налоговых доходов бюджета Курганенского сельского поселения в 2014 году, 2525,9 тыс.рублей</vt:lpstr>
      <vt:lpstr>Расходы бюджета Курганенского сельского поселения в 2015 году 8109,0 тыс.рублей</vt:lpstr>
      <vt:lpstr>Структура налоговых доходов бюджета Курганенского сельского поселения в 2015 году, 2989,6 тыс.рублей</vt:lpstr>
      <vt:lpstr> Безвозмездные поступления в бюджет Курганенского сельского поселения           (тыс.рублей) </vt:lpstr>
      <vt:lpstr>Динамика поступлений земельного налога в бюджет Курганенского сельского поселения        (тыс. рублей)</vt:lpstr>
      <vt:lpstr>Динамика расходов бюджета Курганенского сельского поселения        (тыс. рублей)</vt:lpstr>
      <vt:lpstr>Структура муниципальных программ Курганенского сельского поселения на 2015 год</vt:lpstr>
      <vt:lpstr>Расходы бюджета Курганенского сельского поселения, формируемые в рамках муниципальных программ Курганенского сельского поселения, и непрограммные расходы</vt:lpstr>
      <vt:lpstr>Доля муниципальных программ социальной направленности в общем объеме программных расходов</vt:lpstr>
      <vt:lpstr>Объем бюджетных ассигнований на реализацию программ в 2014-2015 годах</vt:lpstr>
      <vt:lpstr>Структура расходов бюджета Курганенского сельского поселения  в 2015 году по разделам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принципы формирования бюджета Орловского района на 2013 год и на плановый период 2014 и 2015 годов </dc:title>
  <dc:creator>User</dc:creator>
  <cp:lastModifiedBy>user</cp:lastModifiedBy>
  <cp:revision>144</cp:revision>
  <dcterms:created xsi:type="dcterms:W3CDTF">2012-10-21T15:40:11Z</dcterms:created>
  <dcterms:modified xsi:type="dcterms:W3CDTF">2015-06-05T07:36:06Z</dcterms:modified>
</cp:coreProperties>
</file>