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94" r:id="rId5"/>
    <p:sldId id="288" r:id="rId6"/>
    <p:sldId id="291" r:id="rId7"/>
    <p:sldId id="290" r:id="rId8"/>
    <p:sldId id="293" r:id="rId9"/>
    <p:sldId id="289" r:id="rId10"/>
    <p:sldId id="263" r:id="rId11"/>
    <p:sldId id="265" r:id="rId12"/>
    <p:sldId id="272" r:id="rId13"/>
    <p:sldId id="274" r:id="rId14"/>
    <p:sldId id="275" r:id="rId15"/>
    <p:sldId id="276" r:id="rId16"/>
    <p:sldId id="277" r:id="rId17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2" autoAdjust="0"/>
    <p:restoredTop sz="94570" autoAdjust="0"/>
  </p:normalViewPr>
  <p:slideViewPr>
    <p:cSldViewPr>
      <p:cViewPr>
        <p:scale>
          <a:sx n="66" d="100"/>
          <a:sy n="66" d="100"/>
        </p:scale>
        <p:origin x="-172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8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A0A26-2005-445A-B623-46D62ED1CC99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88862-E2EF-4CE7-9DA6-C07AB531DD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9506A-CCA1-44A4-A5A2-33C84AF59940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7B99-C089-4425-9DD9-AB0562EBC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5837-821F-43C3-AC20-8AB63A8F0911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3179-279E-45DB-ACAF-7E89E2CCF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C3344-246B-4B3D-9097-74BA9BA8B94C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DF93C-E02C-4562-A949-EA647AE13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65B95-F20A-4FC5-9940-D0E850B80E6C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77BEA-162C-4662-BF76-921777451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82A5-04E3-4CEF-84BA-C22DC5D2DC28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748F-3035-43FF-9CD8-DCE8A87A6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1CAF8-F00A-4D92-B3A7-8DFAF3D80C0A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E6625-DC16-421C-8C09-9BF39F529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F2E73-13C9-4529-AD66-A087308D2E1B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D9785-69E2-4DCB-B00B-B3363486F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17B52-F5B5-4362-B3B7-AF437B9581F3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61186-6C3B-4120-91F8-D64DF682F7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3EBAF-DBD2-438F-BE4A-73996231C4FE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809D6-C22E-440C-B369-B8E1DBF38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81C7D-37CE-4201-9BF2-989628C8D26B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EC28-9468-40B1-AEB6-9FE94D913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4B76C-19AF-47A4-BA41-58E8BC8BA1C3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B6CC4-7F77-47C0-B734-0254C77CD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44A0CC-067F-432D-96CE-52DA2C183C22}" type="datetimeFigureOut">
              <a:rPr lang="ru-RU"/>
              <a:pPr>
                <a:defRPr/>
              </a:pPr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DA5CBA-F420-498B-A4AA-AC8B98079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>
            <a:noAutofit/>
          </a:bodyPr>
          <a:lstStyle/>
          <a:p>
            <a:pPr eaLnBrk="1" hangingPunct="1"/>
            <a:r>
              <a:rPr lang="ru-RU" sz="2400" b="1" smtClean="0">
                <a:solidFill>
                  <a:srgbClr val="558ED5"/>
                </a:solidFill>
              </a:rPr>
              <a:t>Проект бюджета </a:t>
            </a:r>
            <a:br>
              <a:rPr lang="ru-RU" sz="2400" b="1" smtClean="0">
                <a:solidFill>
                  <a:srgbClr val="558ED5"/>
                </a:solidFill>
              </a:rPr>
            </a:br>
            <a:r>
              <a:rPr lang="ru-RU" sz="2400" b="1" smtClean="0">
                <a:solidFill>
                  <a:srgbClr val="558ED5"/>
                </a:solidFill>
              </a:rPr>
              <a:t>Курганенского сельского поселения на 2014 год и плановый период 2015 и 2016 годов направлен на решение следующих ключевых задач: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Курганенского сельского поселения ключевым направлениям развития;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</a:rPr>
              <a:t>Динамика расходов бюджета Курганенского сельского поселения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en-US" sz="1600" smtClean="0"/>
              <a:t>							</a:t>
            </a:r>
            <a:r>
              <a:rPr lang="ru-RU" sz="1600" b="1" smtClean="0">
                <a:solidFill>
                  <a:srgbClr val="002060"/>
                </a:solidFill>
              </a:rPr>
              <a:t>(тыс. рублей)</a:t>
            </a:r>
            <a:endParaRPr lang="ru-RU" sz="160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650" y="1711325"/>
          <a:ext cx="7553325" cy="4903788"/>
        </p:xfrm>
        <a:graphic>
          <a:graphicData uri="http://schemas.openxmlformats.org/presentationml/2006/ole">
            <p:oleObj spid="_x0000_s29698" name="Лист" r:id="rId3" imgW="7439031" imgH="482911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smtClean="0">
                <a:solidFill>
                  <a:srgbClr val="C00000"/>
                </a:solidFill>
              </a:rPr>
              <a:t>Расходы бюджета Курганенского сельского поселения в 2014 году</a:t>
            </a:r>
            <a:r>
              <a:rPr lang="ru-RU" sz="2100" smtClean="0">
                <a:solidFill>
                  <a:srgbClr val="C00000"/>
                </a:solidFill>
              </a:rPr>
              <a:t/>
            </a:r>
            <a:br>
              <a:rPr lang="ru-RU" sz="2100" smtClean="0">
                <a:solidFill>
                  <a:srgbClr val="C00000"/>
                </a:solidFill>
              </a:rPr>
            </a:br>
            <a:r>
              <a:rPr lang="ru-RU" sz="2100" b="1" smtClean="0">
                <a:solidFill>
                  <a:srgbClr val="C00000"/>
                </a:solidFill>
              </a:rPr>
              <a:t>5813,7 тыс.рублей</a:t>
            </a:r>
            <a:endParaRPr lang="ru-RU" sz="210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1214438"/>
          <a:ext cx="8331200" cy="4922837"/>
        </p:xfrm>
        <a:graphic>
          <a:graphicData uri="http://schemas.openxmlformats.org/presentationml/2006/ole">
            <p:oleObj spid="_x0000_s31746" name="Лист" r:id="rId3" imgW="8286645" imgH="489578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2014 год</a:t>
            </a:r>
          </a:p>
        </p:txBody>
      </p:sp>
      <p:graphicFrame>
        <p:nvGraphicFramePr>
          <p:cNvPr id="61968" name="Group 528"/>
          <p:cNvGraphicFramePr>
            <a:graphicFrameLocks noGrp="1"/>
          </p:cNvGraphicFramePr>
          <p:nvPr/>
        </p:nvGraphicFramePr>
        <p:xfrm>
          <a:off x="250825" y="1052513"/>
          <a:ext cx="8353425" cy="5445125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1986,9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32,91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0,90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Энергоэффективность и развитие энергетики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2825,4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731,5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6037,7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2000" b="1" smtClean="0">
                <a:solidFill>
                  <a:srgbClr val="254061"/>
                </a:solidFill>
                <a:latin typeface="Times New Roman" pitchFamily="18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611188" y="1916113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6037,7 тыс.рублей</a:t>
            </a: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5695,1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5605,0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2825,4 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241,1 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rgbClr val="FFFFFF"/>
                </a:solidFill>
                <a:cs typeface="Arial" charset="0"/>
              </a:rPr>
              <a:t>411,8 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3498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2014</a:t>
            </a:r>
            <a:endParaRPr lang="ru-RU" b="1">
              <a:latin typeface="Calibri" pitchFamily="34" charset="0"/>
            </a:endParaRPr>
          </a:p>
        </p:txBody>
      </p:sp>
      <p:sp>
        <p:nvSpPr>
          <p:cNvPr id="63499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2015</a:t>
            </a:r>
            <a:endParaRPr lang="ru-RU" b="1">
              <a:latin typeface="Calibri" pitchFamily="34" charset="0"/>
            </a:endParaRPr>
          </a:p>
        </p:txBody>
      </p:sp>
      <p:sp>
        <p:nvSpPr>
          <p:cNvPr id="63500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2016</a:t>
            </a:r>
            <a:endParaRPr lang="ru-RU" b="1">
              <a:latin typeface="Calibri" pitchFamily="34" charset="0"/>
            </a:endParaRPr>
          </a:p>
        </p:txBody>
      </p:sp>
      <p:sp>
        <p:nvSpPr>
          <p:cNvPr id="63501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непрограммные расходы бюджета Курганенского сельского поселения</a:t>
            </a:r>
          </a:p>
        </p:txBody>
      </p:sp>
      <p:sp>
        <p:nvSpPr>
          <p:cNvPr id="63502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68313" y="1341438"/>
          <a:ext cx="8102600" cy="4832350"/>
        </p:xfrm>
        <a:graphic>
          <a:graphicData uri="http://schemas.openxmlformats.org/presentationml/2006/ole">
            <p:oleObj spid="_x0000_s35842" name="Лист" r:id="rId3" imgW="8105784" imgH="482911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smtClean="0"/>
              <a:t>Объем бюджетных ассигнований на реализацию программ в 2013-2014 годах</a:t>
            </a:r>
          </a:p>
        </p:txBody>
      </p:sp>
      <p:graphicFrame>
        <p:nvGraphicFramePr>
          <p:cNvPr id="36866" name="Диаграмма 2"/>
          <p:cNvGraphicFramePr>
            <a:graphicFrameLocks/>
          </p:cNvGraphicFramePr>
          <p:nvPr/>
        </p:nvGraphicFramePr>
        <p:xfrm>
          <a:off x="250825" y="1341438"/>
          <a:ext cx="8720138" cy="4830762"/>
        </p:xfrm>
        <a:graphic>
          <a:graphicData uri="http://schemas.openxmlformats.org/presentationml/2006/ole">
            <p:oleObj spid="_x0000_s36866" name="Лист" r:id="rId3" imgW="8715311" imgH="482911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smtClean="0"/>
              <a:t>Структура расходов бюджета </a:t>
            </a:r>
            <a:r>
              <a:rPr lang="ru-RU" sz="2000" smtClean="0">
                <a:latin typeface="Arial" charset="0"/>
              </a:rPr>
              <a:t>Курганенского сельского поселения</a:t>
            </a:r>
            <a:br>
              <a:rPr lang="ru-RU" sz="2000" smtClean="0">
                <a:latin typeface="Arial" charset="0"/>
              </a:rPr>
            </a:br>
            <a:r>
              <a:rPr lang="ru-RU" sz="2000" smtClean="0"/>
              <a:t> в 2014 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Социальная политика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0,6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89363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Национальная экономика 3,7 %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1,1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8263" y="1052513"/>
            <a:ext cx="3633787" cy="11525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53</a:t>
            </a:r>
            <a:r>
              <a:rPr lang="ru-RU">
                <a:solidFill>
                  <a:srgbClr val="FFFFFF"/>
                </a:solidFill>
                <a:cs typeface="Arial" charset="0"/>
              </a:rPr>
              <a:t>,0 %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48263" y="2205038"/>
            <a:ext cx="3635375" cy="100806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11,1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48263" y="32131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ru-RU">
                <a:solidFill>
                  <a:srgbClr val="000000"/>
                </a:solidFill>
                <a:cs typeface="Arial" charset="0"/>
              </a:rPr>
              <a:t>2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8</a:t>
            </a:r>
            <a:r>
              <a:rPr lang="ru-RU">
                <a:solidFill>
                  <a:srgbClr val="000000"/>
                </a:solidFill>
                <a:cs typeface="Arial" charset="0"/>
              </a:rPr>
              <a:t>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6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Физическая культура и спорт 0,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8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%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76825" y="4652963"/>
            <a:ext cx="3743325" cy="100806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Средства массовой </a:t>
            </a:r>
          </a:p>
          <a:p>
            <a:pPr algn="ctr"/>
            <a:r>
              <a:rPr lang="ru-RU">
                <a:solidFill>
                  <a:srgbClr val="FFFFFF"/>
                </a:solidFill>
                <a:cs typeface="Arial" charset="0"/>
              </a:rPr>
              <a:t>информации  0,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0,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9 </a:t>
            </a:r>
            <a:r>
              <a:rPr lang="ru-RU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25538"/>
          </a:xfrm>
        </p:spPr>
        <p:txBody>
          <a:bodyPr>
            <a:noAutofit/>
          </a:bodyPr>
          <a:lstStyle/>
          <a:p>
            <a:pPr eaLnBrk="1" hangingPunct="1"/>
            <a:r>
              <a:rPr lang="ru-RU" sz="1800" b="1" smtClean="0">
                <a:solidFill>
                  <a:srgbClr val="17375E"/>
                </a:solidFill>
              </a:rPr>
              <a:t>Основные параметры проекта бюджета Курганенского сельского поселения</a:t>
            </a:r>
            <a:r>
              <a:rPr lang="ru-RU" sz="1800" smtClean="0">
                <a:solidFill>
                  <a:srgbClr val="17375E"/>
                </a:solidFill>
              </a:rPr>
              <a:t/>
            </a:r>
            <a:br>
              <a:rPr lang="ru-RU" sz="1800" smtClean="0">
                <a:solidFill>
                  <a:srgbClr val="17375E"/>
                </a:solidFill>
              </a:rPr>
            </a:br>
            <a:r>
              <a:rPr lang="ru-RU" sz="1800" b="1" smtClean="0">
                <a:solidFill>
                  <a:srgbClr val="17375E"/>
                </a:solidFill>
              </a:rPr>
              <a:t>«О бюджете на 2014 год и на плановый период 2015 и 2016 годов»</a:t>
            </a:r>
            <a:r>
              <a:rPr lang="en-US" sz="2000" b="1" smtClean="0">
                <a:solidFill>
                  <a:srgbClr val="17375E"/>
                </a:solidFill>
              </a:rPr>
              <a:t/>
            </a:r>
            <a:br>
              <a:rPr lang="en-US" sz="2000" b="1" smtClean="0">
                <a:solidFill>
                  <a:srgbClr val="17375E"/>
                </a:solidFill>
              </a:rPr>
            </a:br>
            <a:r>
              <a:rPr lang="ru-RU" sz="1600" smtClean="0"/>
              <a:t>(тыс. рублей)</a:t>
            </a:r>
            <a:endParaRPr lang="ru-RU" sz="1600" smtClean="0">
              <a:solidFill>
                <a:srgbClr val="17375E"/>
              </a:solidFill>
            </a:endParaRPr>
          </a:p>
        </p:txBody>
      </p:sp>
      <p:graphicFrame>
        <p:nvGraphicFramePr>
          <p:cNvPr id="15566" name="Group 206"/>
          <p:cNvGraphicFramePr>
            <a:graphicFrameLocks noGrp="1"/>
          </p:cNvGraphicFramePr>
          <p:nvPr>
            <p:ph idx="1"/>
          </p:nvPr>
        </p:nvGraphicFramePr>
        <p:xfrm>
          <a:off x="179388" y="1125538"/>
          <a:ext cx="8569325" cy="5127625"/>
        </p:xfrm>
        <a:graphic>
          <a:graphicData uri="http://schemas.openxmlformats.org/drawingml/2006/table">
            <a:tbl>
              <a:tblPr/>
              <a:tblGrid>
                <a:gridCol w="1277937"/>
                <a:gridCol w="831850"/>
                <a:gridCol w="842963"/>
                <a:gridCol w="885825"/>
                <a:gridCol w="968375"/>
                <a:gridCol w="1038225"/>
                <a:gridCol w="1038225"/>
                <a:gridCol w="898525"/>
                <a:gridCol w="7874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243E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2013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243E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243E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2016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95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№20 от 20.12.2012 года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№20 от 20.12.2012 года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Собрания депутатов №20 от 20.12.2012 года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5523,1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5572,6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6858,3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+1285,7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5825,1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6768,8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+943,7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6849,4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2405,5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2411,0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2527,2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-116,2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2449,8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2606,4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+156,6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2687,0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3117,7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3161,6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4331,1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+1169,5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3375,3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4162,4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+787,1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4162,4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5644,5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5813,7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6942,5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+1128,8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6768,8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+697,8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6849,4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профицит (+)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-121,4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-241,1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-84,2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+156,9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-244,9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+244,9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244,9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smtClean="0">
                <a:solidFill>
                  <a:srgbClr val="558ED5"/>
                </a:solidFill>
                <a:latin typeface="Arial" charset="0"/>
              </a:rPr>
              <a:t>Курганенского сельского поселения </a:t>
            </a:r>
            <a:r>
              <a:rPr lang="ru-RU" sz="2300" b="1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15463" name="Group 103"/>
          <p:cNvGraphicFramePr>
            <a:graphicFrameLocks noGrp="1"/>
          </p:cNvGraphicFramePr>
          <p:nvPr/>
        </p:nvGraphicFramePr>
        <p:xfrm>
          <a:off x="179388" y="1557338"/>
          <a:ext cx="8785225" cy="4498975"/>
        </p:xfrm>
        <a:graphic>
          <a:graphicData uri="http://schemas.openxmlformats.org/drawingml/2006/table">
            <a:tbl>
              <a:tblPr/>
              <a:tblGrid>
                <a:gridCol w="1944687"/>
                <a:gridCol w="1477963"/>
                <a:gridCol w="1270000"/>
                <a:gridCol w="1284287"/>
                <a:gridCol w="1538288"/>
                <a:gridCol w="1270000"/>
              </a:tblGrid>
              <a:tr h="889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 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2014 год (проект)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4832,7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3117,7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4331,1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138,9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2823,8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2969,3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1953,0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870,8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hlink"/>
                </a:solidFill>
              </a:rPr>
              <a:t>Доходы бюджета Курганенского сельского поселения Орловского района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ph idx="1"/>
          </p:nvPr>
        </p:nvGraphicFramePr>
        <p:xfrm>
          <a:off x="755650" y="1187450"/>
          <a:ext cx="8064500" cy="4935538"/>
        </p:xfrm>
        <a:graphic>
          <a:graphicData uri="http://schemas.openxmlformats.org/presentationml/2006/ole">
            <p:oleObj spid="_x0000_s48132" name="Диаграмма" r:id="rId3" imgW="6219708" imgH="3086151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Динамика налоговых и неналоговых доходов бюджета</a:t>
            </a:r>
            <a:r>
              <a:rPr lang="ru-RU" sz="2400" smtClean="0">
                <a:solidFill>
                  <a:srgbClr val="17375E"/>
                </a:solidFill>
              </a:rPr>
              <a:t/>
            </a:r>
            <a:br>
              <a:rPr lang="ru-RU" sz="2400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Курганенского сельского поселения  Орловского района</a:t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  							</a:t>
            </a:r>
            <a:r>
              <a:rPr lang="en-US" sz="1600" smtClean="0"/>
              <a:t>(</a:t>
            </a:r>
            <a:r>
              <a:rPr lang="ru-RU" sz="1600" smtClean="0"/>
              <a:t>тыс. рублей</a:t>
            </a:r>
            <a:r>
              <a:rPr lang="en-US" sz="1600" smtClean="0"/>
              <a:t>)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1-2013 год</a:t>
            </a:r>
            <a:br>
              <a:rPr lang="ru-RU" sz="1600" smtClean="0"/>
            </a:br>
            <a:r>
              <a:rPr lang="ru-RU" sz="1600" smtClean="0"/>
              <a:t>2-2014 год</a:t>
            </a:r>
            <a:br>
              <a:rPr lang="ru-RU" sz="1600" smtClean="0"/>
            </a:br>
            <a:r>
              <a:rPr lang="ru-RU" sz="1600" smtClean="0"/>
              <a:t>3-2015 год</a:t>
            </a:r>
            <a:br>
              <a:rPr lang="ru-RU" sz="1600" smtClean="0"/>
            </a:br>
            <a:r>
              <a:rPr lang="ru-RU" sz="1600" smtClean="0"/>
              <a:t>4-2016 год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403350" y="2205038"/>
          <a:ext cx="6286500" cy="3744912"/>
        </p:xfrm>
        <a:graphic>
          <a:graphicData uri="http://schemas.openxmlformats.org/presentationml/2006/ole">
            <p:oleObj spid="_x0000_s1029" name="Диаграмма" r:id="rId3" imgW="6286383" imgH="250498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9275"/>
            <a:ext cx="8208962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</a:rPr>
              <a:t>Структура налоговых доходов бюджета</a:t>
            </a:r>
            <a:r>
              <a:rPr lang="ru-RU" sz="2400" smtClean="0">
                <a:solidFill>
                  <a:srgbClr val="17375E"/>
                </a:solidFill>
              </a:rPr>
              <a:t/>
            </a:r>
            <a:br>
              <a:rPr lang="ru-RU" sz="2400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Курганенского сельского поселения в 2014 году</a:t>
            </a:r>
            <a:r>
              <a:rPr lang="ru-RU" sz="2200" b="1" smtClean="0"/>
              <a:t/>
            </a:r>
            <a:br>
              <a:rPr lang="ru-RU" sz="2200" b="1" smtClean="0"/>
            </a:br>
            <a:r>
              <a:rPr lang="ru-RU" sz="2200" b="1" smtClean="0"/>
              <a:t>							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</p:nvPr>
        </p:nvGraphicFramePr>
        <p:xfrm>
          <a:off x="2484438" y="1773238"/>
          <a:ext cx="5707062" cy="4321175"/>
        </p:xfrm>
        <a:graphic>
          <a:graphicData uri="http://schemas.openxmlformats.org/presentationml/2006/ole">
            <p:oleObj spid="_x0000_s5122" name="Лист" r:id="rId3" imgW="6591416" imgH="444823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600" b="1" smtClean="0">
                <a:solidFill>
                  <a:srgbClr val="C00000"/>
                </a:solidFill>
              </a:rPr>
              <a:t/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600" b="1" smtClean="0">
                <a:solidFill>
                  <a:srgbClr val="C00000"/>
                </a:solidFill>
              </a:rPr>
              <a:t>Безвозмездные поступления в бюджет Курганенского сельского поселения</a:t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200" smtClean="0"/>
              <a:t/>
            </a:r>
            <a:br>
              <a:rPr lang="ru-RU" sz="2200" smtClean="0"/>
            </a:br>
            <a:r>
              <a:rPr lang="ru-RU" sz="1400" b="1" smtClean="0"/>
              <a:t> 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en-US" sz="1400" smtClean="0"/>
              <a:t>							(</a:t>
            </a:r>
            <a:r>
              <a:rPr lang="ru-RU" sz="1400" b="1" smtClean="0">
                <a:solidFill>
                  <a:srgbClr val="002060"/>
                </a:solidFill>
              </a:rPr>
              <a:t>тыс.рублей</a:t>
            </a:r>
            <a:r>
              <a:rPr lang="en-US" sz="1400" b="1" smtClean="0">
                <a:solidFill>
                  <a:srgbClr val="002060"/>
                </a:solidFill>
              </a:rPr>
              <a:t>)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042988" y="1412875"/>
          <a:ext cx="7043737" cy="4872038"/>
        </p:xfrm>
        <a:graphic>
          <a:graphicData uri="http://schemas.openxmlformats.org/presentationml/2006/ole">
            <p:oleObj spid="_x0000_s6146" name="Лист" r:id="rId3" imgW="8058275" imgH="606729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поступлений земельного налога в бюджет Курганенского сельского поселения</a:t>
            </a:r>
            <a:r>
              <a:rPr lang="en-US" sz="2400" b="1" smtClean="0">
                <a:solidFill>
                  <a:srgbClr val="C00000"/>
                </a:solidFill>
              </a:rPr>
              <a:t/>
            </a:r>
            <a:br>
              <a:rPr lang="en-US" sz="2400" b="1" smtClean="0">
                <a:solidFill>
                  <a:srgbClr val="C00000"/>
                </a:solidFill>
              </a:rPr>
            </a:b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</p:nvPr>
        </p:nvGraphicFramePr>
        <p:xfrm>
          <a:off x="1403350" y="1700213"/>
          <a:ext cx="6242050" cy="4672012"/>
        </p:xfrm>
        <a:graphic>
          <a:graphicData uri="http://schemas.openxmlformats.org/presentationml/2006/ole">
            <p:oleObj spid="_x0000_s4098" name="Лист" r:id="rId3" imgW="8639188" imgH="6686525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1745</TotalTime>
  <Words>549</Words>
  <Application>Microsoft Office PowerPoint</Application>
  <PresentationFormat>Экран (4:3)</PresentationFormat>
  <Paragraphs>187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Диаграмма</vt:lpstr>
      <vt:lpstr>Лист</vt:lpstr>
      <vt:lpstr>Лист Microsoft Office Excel</vt:lpstr>
      <vt:lpstr>Проект бюджета  Курганенского сельского поселения на 2014 год и плановый период 2015 и 2016 годов направлен на решение следующих ключевых задач:</vt:lpstr>
      <vt:lpstr>Основные параметры проекта бюджета Курганенского сельского поселения «О бюджете на 2014 год и на плановый период 2015 и 2016 годов» (тыс. рублей)</vt:lpstr>
      <vt:lpstr>Объем безвозмездных поступлений в бюджет Курганенского сельского поселения Орловского района</vt:lpstr>
      <vt:lpstr>Доходы бюджета Курганенского сельского поселения Орловского района</vt:lpstr>
      <vt:lpstr>    Динамика налоговых и неналоговых доходов бюджета Курганенского сельского поселения  Орловского района          (тыс. рублей) 1-2013 год 2-2014 год 3-2015 год 4-2016 год   </vt:lpstr>
      <vt:lpstr>Слайд 6</vt:lpstr>
      <vt:lpstr>Структура налоговых доходов бюджета Курганенского сельского поселения в 2014 году        (тыс.рублей)</vt:lpstr>
      <vt:lpstr> Безвозмездные поступления в бюджет Курганенского сельского поселения           (тыс.рублей) </vt:lpstr>
      <vt:lpstr>Динамика поступлений земельного налога в бюджет Курганенского сельского поселения        (тыс. рублей)</vt:lpstr>
      <vt:lpstr>Динамика расходов бюджета Курганенского сельского поселения        (тыс. рублей)</vt:lpstr>
      <vt:lpstr>Расходы бюджета Курганенского сельского поселения в 2014 году 5813,7 тыс.рублей</vt:lpstr>
      <vt:lpstr>Структура муниципальных программ Курганенского сельского поселения на 2014 год</vt:lpstr>
      <vt:lpstr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Объем бюджетных ассигнований на реализацию программ в 2013-2014 годах</vt:lpstr>
      <vt:lpstr>Структура расходов бюджета Курганенского сельского поселения  в 2014 году по разделам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130</cp:revision>
  <dcterms:created xsi:type="dcterms:W3CDTF">2012-10-21T15:40:11Z</dcterms:created>
  <dcterms:modified xsi:type="dcterms:W3CDTF">2014-05-12T11:45:49Z</dcterms:modified>
</cp:coreProperties>
</file>