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22"/>
  </p:notesMasterIdLst>
  <p:sldIdLst>
    <p:sldId id="299" r:id="rId3"/>
    <p:sldId id="300" r:id="rId4"/>
    <p:sldId id="256" r:id="rId5"/>
    <p:sldId id="257" r:id="rId6"/>
    <p:sldId id="287" r:id="rId7"/>
    <p:sldId id="294" r:id="rId8"/>
    <p:sldId id="304" r:id="rId9"/>
    <p:sldId id="297" r:id="rId10"/>
    <p:sldId id="293" r:id="rId11"/>
    <p:sldId id="305" r:id="rId12"/>
    <p:sldId id="307" r:id="rId13"/>
    <p:sldId id="306" r:id="rId14"/>
    <p:sldId id="272" r:id="rId15"/>
    <p:sldId id="301" r:id="rId16"/>
    <p:sldId id="302" r:id="rId17"/>
    <p:sldId id="274" r:id="rId18"/>
    <p:sldId id="275" r:id="rId19"/>
    <p:sldId id="277" r:id="rId20"/>
    <p:sldId id="298" r:id="rId21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7206" autoAdjust="0"/>
    <p:restoredTop sz="88362" autoAdjust="0"/>
  </p:normalViewPr>
  <p:slideViewPr>
    <p:cSldViewPr>
      <p:cViewPr>
        <p:scale>
          <a:sx n="60" d="100"/>
          <a:sy n="60" d="100"/>
        </p:scale>
        <p:origin x="-189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44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hPercent val="43"/>
      <c:depthPercent val="1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noFill/>
        <a:ln w="12700">
          <a:solidFill>
            <a:srgbClr val="000000"/>
          </a:solidFill>
          <a:prstDash val="solid"/>
        </a:ln>
      </c:spPr>
    </c:sideWall>
    <c:backWall>
      <c:spPr>
        <a:noFill/>
        <a:ln w="12700">
          <a:solidFill>
            <a:srgbClr val="00000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8.8646921484990898E-2"/>
          <c:y val="8.7940583181744497E-2"/>
          <c:w val="0.91135303265941081"/>
          <c:h val="0.77388535031847305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00FFFF"/>
            </a:solidFill>
            <a:ln w="16551">
              <a:solidFill>
                <a:srgbClr val="000000"/>
              </a:solidFill>
              <a:prstDash val="solid"/>
            </a:ln>
          </c:spPr>
          <c:invertIfNegative val="1"/>
          <c:dLbls>
            <c:dLbl>
              <c:idx val="0"/>
              <c:layout>
                <c:manualLayout>
                  <c:x val="6.5398336256178866E-5"/>
                  <c:y val="7.2941990420941932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6.8432881452772619E-3"/>
                  <c:y val="7.1457715749123324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9.0864681356123845E-3"/>
                  <c:y val="6.3881108674833681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28850942164468E-2"/>
                  <c:y val="-2.3737079480428015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0642037594944207E-2"/>
                  <c:y val="-1.9079232669104423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noFill/>
              <a:ln w="33102">
                <a:noFill/>
              </a:ln>
            </c:spPr>
            <c:txPr>
              <a:bodyPr/>
              <a:lstStyle/>
              <a:p>
                <a:pPr>
                  <a:defRPr sz="1368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Факт 2018</c:v>
                </c:pt>
                <c:pt idx="1">
                  <c:v>2019 нач.</c:v>
                </c:pt>
                <c:pt idx="2">
                  <c:v>план-2020</c:v>
                </c:pt>
                <c:pt idx="3">
                  <c:v>план-2021</c:v>
                </c:pt>
                <c:pt idx="4">
                  <c:v>план-2022</c:v>
                </c:pt>
              </c:strCache>
            </c:strRef>
          </c:cat>
          <c:val>
            <c:numRef>
              <c:f>Sheet1!$B$2:$F$2</c:f>
              <c:numCache>
                <c:formatCode>0.0</c:formatCode>
                <c:ptCount val="5"/>
                <c:pt idx="0">
                  <c:v>8058.9</c:v>
                </c:pt>
                <c:pt idx="1">
                  <c:v>5984.7</c:v>
                </c:pt>
                <c:pt idx="2">
                  <c:v>6477.8</c:v>
                </c:pt>
                <c:pt idx="3">
                  <c:v>4482.5</c:v>
                </c:pt>
                <c:pt idx="4">
                  <c:v>4309.2</c:v>
                </c:pt>
              </c:numCache>
            </c:numRef>
          </c:val>
          <c:shape val="cylinder"/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16551">
                    <a:solidFill>
                      <a:srgbClr val="000000"/>
                    </a:solidFill>
                    <a:prstDash val="solid"/>
                  </a:ln>
                </c14:spPr>
              </c14:invertSolidFillFmt>
            </c:ext>
          </c:extLst>
        </c:ser>
        <c:gapDepth val="0"/>
        <c:shape val="box"/>
        <c:axId val="80257024"/>
        <c:axId val="80258560"/>
        <c:axId val="0"/>
      </c:bar3DChart>
      <c:catAx>
        <c:axId val="80257024"/>
        <c:scaling>
          <c:orientation val="minMax"/>
        </c:scaling>
        <c:axPos val="b"/>
        <c:numFmt formatCode="General" sourceLinked="1"/>
        <c:tickLblPos val="low"/>
        <c:spPr>
          <a:ln w="4138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5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80258560"/>
        <c:crosses val="autoZero"/>
        <c:auto val="1"/>
        <c:lblAlgn val="ctr"/>
        <c:lblOffset val="100"/>
        <c:tickLblSkip val="1"/>
        <c:tickMarkSkip val="1"/>
      </c:catAx>
      <c:valAx>
        <c:axId val="80258560"/>
        <c:scaling>
          <c:orientation val="minMax"/>
        </c:scaling>
        <c:axPos val="l"/>
        <c:majorGridlines>
          <c:spPr>
            <a:ln w="4138">
              <a:solidFill>
                <a:srgbClr val="000000"/>
              </a:solidFill>
              <a:prstDash val="sysDash"/>
            </a:ln>
          </c:spPr>
        </c:majorGridlines>
        <c:numFmt formatCode="#,##0" sourceLinked="0"/>
        <c:tickLblPos val="nextTo"/>
        <c:spPr>
          <a:ln w="4138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5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80257024"/>
        <c:crosses val="autoZero"/>
        <c:crossBetween val="between"/>
      </c:valAx>
      <c:spPr>
        <a:noFill/>
        <a:ln w="33102">
          <a:noFill/>
        </a:ln>
      </c:spPr>
    </c:plotArea>
    <c:legend>
      <c:legendPos val="t"/>
      <c:layout>
        <c:manualLayout>
          <c:xMode val="edge"/>
          <c:yMode val="edge"/>
          <c:x val="0.43701399688958104"/>
          <c:y val="3.1847133757961911E-3"/>
          <c:w val="0.15396578538102712"/>
          <c:h val="7.6433121019108541E-2"/>
        </c:manualLayout>
      </c:layout>
      <c:spPr>
        <a:noFill/>
        <a:ln w="4138">
          <a:solidFill>
            <a:srgbClr val="000000"/>
          </a:solidFill>
          <a:prstDash val="solid"/>
        </a:ln>
      </c:spPr>
      <c:txPr>
        <a:bodyPr/>
        <a:lstStyle/>
        <a:p>
          <a:pPr>
            <a:defRPr sz="1108" b="0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564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hPercent val="43"/>
      <c:depthPercent val="1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noFill/>
        <a:ln w="12700">
          <a:solidFill>
            <a:srgbClr val="000000"/>
          </a:solidFill>
          <a:prstDash val="solid"/>
        </a:ln>
      </c:spPr>
    </c:sideWall>
    <c:backWall>
      <c:spPr>
        <a:noFill/>
        <a:ln w="12700">
          <a:solidFill>
            <a:srgbClr val="00000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8.8646921484990746E-2"/>
          <c:y val="8.7940583181744497E-2"/>
          <c:w val="0.91135303265941103"/>
          <c:h val="0.77388535031847427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olidFill>
              <a:srgbClr val="00FFFF"/>
            </a:solidFill>
            <a:ln w="16551">
              <a:solidFill>
                <a:srgbClr val="000000"/>
              </a:solidFill>
              <a:prstDash val="solid"/>
            </a:ln>
          </c:spPr>
          <c:invertIfNegative val="1"/>
          <c:dLbls>
            <c:dLbl>
              <c:idx val="0"/>
              <c:layout>
                <c:manualLayout>
                  <c:x val="6.5398336256178879E-5"/>
                  <c:y val="7.2941990420941918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6.8432881452772654E-3"/>
                  <c:y val="7.1457715749123324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9.0864681356123741E-3"/>
                  <c:y val="6.3881108674833681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2885094216446796E-2"/>
                  <c:y val="-2.3737079480428015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064203759494421E-2"/>
                  <c:y val="-1.9079232669104423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noFill/>
              <a:ln w="33102">
                <a:noFill/>
              </a:ln>
            </c:spPr>
            <c:txPr>
              <a:bodyPr/>
              <a:lstStyle/>
              <a:p>
                <a:pPr>
                  <a:defRPr sz="1368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Факт 2018</c:v>
                </c:pt>
                <c:pt idx="1">
                  <c:v>2019 нач.</c:v>
                </c:pt>
                <c:pt idx="2">
                  <c:v>план-2020</c:v>
                </c:pt>
                <c:pt idx="3">
                  <c:v>план-2021</c:v>
                </c:pt>
                <c:pt idx="4">
                  <c:v>план-2022</c:v>
                </c:pt>
              </c:strCache>
            </c:strRef>
          </c:cat>
          <c:val>
            <c:numRef>
              <c:f>Sheet1!$B$2:$F$2</c:f>
              <c:numCache>
                <c:formatCode>0.0</c:formatCode>
                <c:ptCount val="5"/>
                <c:pt idx="0">
                  <c:v>2340.6</c:v>
                </c:pt>
                <c:pt idx="1">
                  <c:v>2103.3000000000002</c:v>
                </c:pt>
                <c:pt idx="2">
                  <c:v>2384.1999999999998</c:v>
                </c:pt>
                <c:pt idx="3">
                  <c:v>2475.1999999999998</c:v>
                </c:pt>
                <c:pt idx="4">
                  <c:v>2569.8000000000002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16551">
                    <a:solidFill>
                      <a:srgbClr val="000000"/>
                    </a:solidFill>
                    <a:prstDash val="solid"/>
                  </a:ln>
                </c14:spPr>
              </c14:invertSolidFillFmt>
            </c:ext>
          </c:extLst>
        </c:ser>
        <c:gapDepth val="0"/>
        <c:shape val="cone"/>
        <c:axId val="103609856"/>
        <c:axId val="103611392"/>
        <c:axId val="0"/>
      </c:bar3DChart>
      <c:catAx>
        <c:axId val="103609856"/>
        <c:scaling>
          <c:orientation val="minMax"/>
        </c:scaling>
        <c:axPos val="b"/>
        <c:numFmt formatCode="General" sourceLinked="1"/>
        <c:tickLblPos val="low"/>
        <c:spPr>
          <a:ln w="4138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5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03611392"/>
        <c:crosses val="autoZero"/>
        <c:auto val="1"/>
        <c:lblAlgn val="ctr"/>
        <c:lblOffset val="100"/>
        <c:tickLblSkip val="1"/>
        <c:tickMarkSkip val="1"/>
      </c:catAx>
      <c:valAx>
        <c:axId val="103611392"/>
        <c:scaling>
          <c:orientation val="minMax"/>
        </c:scaling>
        <c:axPos val="l"/>
        <c:majorGridlines>
          <c:spPr>
            <a:ln w="4138">
              <a:solidFill>
                <a:srgbClr val="000000"/>
              </a:solidFill>
              <a:prstDash val="sysDash"/>
            </a:ln>
          </c:spPr>
        </c:majorGridlines>
        <c:numFmt formatCode="General" sourceLinked="0"/>
        <c:tickLblPos val="nextTo"/>
        <c:spPr>
          <a:ln w="4138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5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03609856"/>
        <c:crosses val="autoZero"/>
        <c:crossBetween val="between"/>
      </c:valAx>
      <c:spPr>
        <a:noFill/>
        <a:ln w="33102">
          <a:noFill/>
        </a:ln>
      </c:spPr>
    </c:plotArea>
    <c:legend>
      <c:legendPos val="t"/>
      <c:layout>
        <c:manualLayout>
          <c:xMode val="edge"/>
          <c:yMode val="edge"/>
          <c:x val="0.43701399688958126"/>
          <c:y val="3.1847133757961928E-3"/>
          <c:w val="0.35669470223390132"/>
          <c:h val="9.5085144894908435E-2"/>
        </c:manualLayout>
      </c:layout>
      <c:spPr>
        <a:noFill/>
        <a:ln w="4138">
          <a:solidFill>
            <a:srgbClr val="000000"/>
          </a:solidFill>
          <a:prstDash val="solid"/>
        </a:ln>
      </c:spPr>
      <c:txPr>
        <a:bodyPr/>
        <a:lstStyle/>
        <a:p>
          <a:pPr>
            <a:defRPr sz="1108" b="0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564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hPercent val="43"/>
      <c:depthPercent val="1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noFill/>
        <a:ln w="12700">
          <a:solidFill>
            <a:srgbClr val="000000"/>
          </a:solidFill>
          <a:prstDash val="solid"/>
        </a:ln>
      </c:spPr>
    </c:sideWall>
    <c:backWall>
      <c:spPr>
        <a:noFill/>
        <a:ln w="12700">
          <a:solidFill>
            <a:srgbClr val="00000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8.8646921484990954E-2"/>
          <c:y val="8.7940583181744497E-2"/>
          <c:w val="0.91135303265941126"/>
          <c:h val="0.77388535031847461"/>
        </c:manualLayout>
      </c:layout>
      <c:bar3DChart>
        <c:barDir val="col"/>
        <c:grouping val="standard"/>
        <c:ser>
          <c:idx val="0"/>
          <c:order val="0"/>
          <c:tx>
            <c:strRef>
              <c:f>Sheet1!$A$2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00FFFF"/>
            </a:solidFill>
            <a:ln w="16551">
              <a:solidFill>
                <a:srgbClr val="000000"/>
              </a:solidFill>
              <a:prstDash val="solid"/>
            </a:ln>
          </c:spPr>
          <c:invertIfNegative val="1"/>
          <c:dLbls>
            <c:dLbl>
              <c:idx val="0"/>
              <c:layout>
                <c:manualLayout>
                  <c:x val="6.5398336256178947E-5"/>
                  <c:y val="7.2941990420941932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6.8432881452772688E-3"/>
                  <c:y val="7.1457715749123324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9.0864681356123758E-3"/>
                  <c:y val="6.3881108674833681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2885094216446796E-2"/>
                  <c:y val="-2.3737079480428021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0642037594944217E-2"/>
                  <c:y val="-1.9079232669104423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noFill/>
              <a:ln w="33102">
                <a:noFill/>
              </a:ln>
            </c:spPr>
            <c:txPr>
              <a:bodyPr/>
              <a:lstStyle/>
              <a:p>
                <a:pPr>
                  <a:defRPr sz="1368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Факт 2018</c:v>
                </c:pt>
                <c:pt idx="1">
                  <c:v>2019 нач.</c:v>
                </c:pt>
                <c:pt idx="2">
                  <c:v>план-2020</c:v>
                </c:pt>
                <c:pt idx="3">
                  <c:v>план-2021</c:v>
                </c:pt>
                <c:pt idx="4">
                  <c:v>план-2022</c:v>
                </c:pt>
              </c:strCache>
            </c:strRef>
          </c:cat>
          <c:val>
            <c:numRef>
              <c:f>Sheet1!$B$2:$F$2</c:f>
              <c:numCache>
                <c:formatCode>0.0</c:formatCode>
                <c:ptCount val="5"/>
                <c:pt idx="0">
                  <c:v>1400.2</c:v>
                </c:pt>
                <c:pt idx="1">
                  <c:v>1304.0999999999999</c:v>
                </c:pt>
                <c:pt idx="2">
                  <c:v>1347.4</c:v>
                </c:pt>
                <c:pt idx="3">
                  <c:v>1401.3</c:v>
                </c:pt>
                <c:pt idx="4">
                  <c:v>1457.4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16551">
                    <a:solidFill>
                      <a:srgbClr val="000000"/>
                    </a:solidFill>
                    <a:prstDash val="solid"/>
                  </a:ln>
                </c14:spPr>
              </c14:invertSolidFillFmt>
            </c:ext>
          </c:extLst>
        </c:ser>
        <c:gapDepth val="0"/>
        <c:shape val="box"/>
        <c:axId val="111362816"/>
        <c:axId val="111364352"/>
        <c:axId val="111350208"/>
      </c:bar3DChart>
      <c:catAx>
        <c:axId val="111362816"/>
        <c:scaling>
          <c:orientation val="minMax"/>
        </c:scaling>
        <c:axPos val="b"/>
        <c:numFmt formatCode="General" sourceLinked="1"/>
        <c:tickLblPos val="low"/>
        <c:spPr>
          <a:ln w="4138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5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11364352"/>
        <c:crosses val="autoZero"/>
        <c:auto val="1"/>
        <c:lblAlgn val="ctr"/>
        <c:lblOffset val="100"/>
        <c:tickLblSkip val="1"/>
        <c:tickMarkSkip val="1"/>
      </c:catAx>
      <c:valAx>
        <c:axId val="111364352"/>
        <c:scaling>
          <c:orientation val="minMax"/>
        </c:scaling>
        <c:axPos val="l"/>
        <c:majorGridlines>
          <c:spPr>
            <a:ln w="4138">
              <a:solidFill>
                <a:srgbClr val="000000"/>
              </a:solidFill>
              <a:prstDash val="sysDash"/>
            </a:ln>
          </c:spPr>
        </c:majorGridlines>
        <c:numFmt formatCode="#,##0" sourceLinked="0"/>
        <c:tickLblPos val="nextTo"/>
        <c:spPr>
          <a:ln w="4138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5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11362816"/>
        <c:crosses val="autoZero"/>
        <c:crossBetween val="between"/>
      </c:valAx>
      <c:serAx>
        <c:axId val="111350208"/>
        <c:scaling>
          <c:orientation val="minMax"/>
        </c:scaling>
        <c:delete val="1"/>
        <c:axPos val="b"/>
        <c:tickLblPos val="nextTo"/>
        <c:crossAx val="111364352"/>
        <c:crosses val="autoZero"/>
      </c:serAx>
      <c:spPr>
        <a:noFill/>
        <a:ln w="33102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564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0.03575</cdr:x>
      <cdr:y>0.02275</cdr:y>
    </cdr:from>
    <cdr:to>
      <cdr:x>0.1345</cdr:x>
      <cdr:y>0.10475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8954" y="68042"/>
          <a:ext cx="604801" cy="24525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27432" bIns="0" anchor="t" upright="1"/>
        <a:lstStyle xmlns:a="http://schemas.openxmlformats.org/drawingml/2006/main"/>
        <a:p xmlns:a="http://schemas.openxmlformats.org/drawingml/2006/main">
          <a:pPr algn="ctr" rtl="1">
            <a:defRPr sz="1000"/>
          </a:pPr>
          <a:r>
            <a:rPr lang="ru-RU" sz="1050" b="1" i="0" strike="noStrike">
              <a:solidFill>
                <a:srgbClr val="000000"/>
              </a:solidFill>
              <a:latin typeface="Arial Cyr"/>
            </a:rPr>
            <a:t>тыс. руб.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0.03575</cdr:x>
      <cdr:y>0.02275</cdr:y>
    </cdr:from>
    <cdr:to>
      <cdr:x>0.1345</cdr:x>
      <cdr:y>0.10475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8954" y="68042"/>
          <a:ext cx="604801" cy="24525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27432" bIns="0" anchor="t" upright="1"/>
        <a:lstStyle xmlns:a="http://schemas.openxmlformats.org/drawingml/2006/main"/>
        <a:p xmlns:a="http://schemas.openxmlformats.org/drawingml/2006/main">
          <a:pPr algn="ctr" rtl="1">
            <a:defRPr sz="1000"/>
          </a:pPr>
          <a:r>
            <a:rPr lang="ru-RU" sz="1050" b="1" i="0" strike="noStrike">
              <a:solidFill>
                <a:srgbClr val="000000"/>
              </a:solidFill>
              <a:latin typeface="Arial Cyr"/>
            </a:rPr>
            <a:t>тыс. руб.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0.03575</cdr:x>
      <cdr:y>0.02275</cdr:y>
    </cdr:from>
    <cdr:to>
      <cdr:x>0.1345</cdr:x>
      <cdr:y>0.10475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8954" y="68042"/>
          <a:ext cx="604801" cy="24525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27432" bIns="0" anchor="t" upright="1"/>
        <a:lstStyle xmlns:a="http://schemas.openxmlformats.org/drawingml/2006/main"/>
        <a:p xmlns:a="http://schemas.openxmlformats.org/drawingml/2006/main">
          <a:pPr algn="ctr" rtl="1">
            <a:defRPr sz="1000"/>
          </a:pPr>
          <a:r>
            <a:rPr lang="ru-RU" sz="1050" b="1" i="0" strike="noStrike">
              <a:solidFill>
                <a:srgbClr val="000000"/>
              </a:solidFill>
              <a:latin typeface="Arial Cyr"/>
            </a:rPr>
            <a:t>тыс. руб.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25E571-6200-48AB-A0CF-1AB7E79EF584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96D8E9-8239-4E1D-96A6-6433FC690BE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73007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96D8E9-8239-4E1D-96A6-6433FC690BE6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21795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96D8E9-8239-4E1D-96A6-6433FC690BE6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101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96D8E9-8239-4E1D-96A6-6433FC690BE6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686603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96D8E9-8239-4E1D-96A6-6433FC690BE6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47941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4CBC7-59D7-4BE8-8A35-AF0F326AED06}" type="datetimeFigureOut">
              <a:rPr lang="ru-RU"/>
              <a:pPr>
                <a:defRPr/>
              </a:pPr>
              <a:t>11.12.2019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4A410-655E-4FB6-8A03-236B273DDC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D616F-068A-405D-BA08-34656C4266D0}" type="datetimeFigureOut">
              <a:rPr lang="ru-RU"/>
              <a:pPr>
                <a:defRPr/>
              </a:pPr>
              <a:t>11.12.2019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A0F70-CAE0-4461-8348-591DD74B20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DBE62-1E88-4F92-AA95-E58F40DBE504}" type="datetimeFigureOut">
              <a:rPr lang="ru-RU"/>
              <a:pPr>
                <a:defRPr/>
              </a:pPr>
              <a:t>11.12.2019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30C19-BCC9-4735-AB69-99A6AE6E37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CF8CB-25BF-449E-80A8-5056598C75EB}" type="datetimeFigureOut">
              <a:rPr lang="ru-RU"/>
              <a:pPr>
                <a:defRPr/>
              </a:pPr>
              <a:t>11.12.2019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256E4-2147-4105-A427-DE40AFC826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itlemaster_m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ltGray">
          <a:xfrm>
            <a:off x="0" y="0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4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62200" y="3429000"/>
            <a:ext cx="6400800" cy="14478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0547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371600"/>
            <a:ext cx="7620000" cy="20574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E772F-1076-47B4-893A-36A1E783F512}" type="datetimeFigureOut">
              <a:rPr lang="ru-RU"/>
              <a:pPr>
                <a:defRPr/>
              </a:pPr>
              <a:t>11.12.2019</a:t>
            </a:fld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237D11-0158-4388-9025-49927CB3BB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CDDBD5-0D06-4043-BCE3-643F0A54E095}" type="datetimeFigureOut">
              <a:rPr lang="ru-RU"/>
              <a:pPr>
                <a:defRPr/>
              </a:pPr>
              <a:t>11.12.2019</a:t>
            </a:fld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A59381-4BEF-4B0B-A9ED-9D1F99E896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8E9462-6231-47EC-8441-807889280F8F}" type="datetimeFigureOut">
              <a:rPr lang="ru-RU"/>
              <a:pPr>
                <a:defRPr/>
              </a:pPr>
              <a:t>11.12.2019</a:t>
            </a:fld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D84C7-BB40-44C4-B216-406360FA1B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413CE2-3B85-4AF8-A231-5027D316DD1D}" type="datetimeFigureOut">
              <a:rPr lang="ru-RU"/>
              <a:pPr>
                <a:defRPr/>
              </a:pPr>
              <a:t>11.12.2019</a:t>
            </a:fld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654335-ACED-45AD-AD73-8D47378B1D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4844EC-94EC-45D3-B8C4-D4358FE43DE3}" type="datetimeFigureOut">
              <a:rPr lang="ru-RU"/>
              <a:pPr>
                <a:defRPr/>
              </a:pPr>
              <a:t>11.12.2019</a:t>
            </a:fld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6CCFF9-15F7-4B1B-BB92-D38088703E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9597DF-DE0A-42FB-AD11-15BD0913DFF8}" type="datetimeFigureOut">
              <a:rPr lang="ru-RU"/>
              <a:pPr>
                <a:defRPr/>
              </a:pPr>
              <a:t>11.12.2019</a:t>
            </a:fld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016A01-4CC4-4856-8E50-ECD7F4CE6A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45323-EE54-43E0-96F2-5B84CDE952F8}" type="datetimeFigureOut">
              <a:rPr lang="ru-RU"/>
              <a:pPr>
                <a:defRPr/>
              </a:pPr>
              <a:t>11.12.2019</a:t>
            </a:fld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E3002-AA3E-4B97-8C04-F6EC6A01F4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9924F-EFBC-4393-81AB-F33F573292F4}" type="datetimeFigureOut">
              <a:rPr lang="ru-RU"/>
              <a:pPr>
                <a:defRPr/>
              </a:pPr>
              <a:t>11.12.2019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BC97E-4653-4E53-B084-4CF81F0EE4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978759-2841-425F-8B84-B0BAB20E442B}" type="datetimeFigureOut">
              <a:rPr lang="ru-RU"/>
              <a:pPr>
                <a:defRPr/>
              </a:pPr>
              <a:t>11.12.2019</a:t>
            </a:fld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DD1A0-1480-44C4-8FFA-9F8D16CDB3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5C4263-662E-4B5F-9CB5-7A7925D81FE2}" type="datetimeFigureOut">
              <a:rPr lang="ru-RU"/>
              <a:pPr>
                <a:defRPr/>
              </a:pPr>
              <a:t>11.12.2019</a:t>
            </a:fld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599E7-170D-4DFB-A3F0-02AEC22550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F5D32F-73CF-4AD7-ADCB-91EA8F2CB4F1}" type="datetimeFigureOut">
              <a:rPr lang="ru-RU"/>
              <a:pPr>
                <a:defRPr/>
              </a:pPr>
              <a:t>11.12.2019</a:t>
            </a:fld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60DF29-E37B-44A1-B406-F9FCC87499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239000" y="228600"/>
            <a:ext cx="1600200" cy="5867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438400" y="228600"/>
            <a:ext cx="4648200" cy="5867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34BF3C-0C48-4E4D-99D7-D779A32C2AE0}" type="datetimeFigureOut">
              <a:rPr lang="ru-RU"/>
              <a:pPr>
                <a:defRPr/>
              </a:pPr>
              <a:t>11.12.2019</a:t>
            </a:fld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F8C195-F5CB-4B37-8723-EF2BE5BEF1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2438400" y="228600"/>
            <a:ext cx="6400800" cy="12192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438400" y="1600200"/>
            <a:ext cx="3124200" cy="21717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715000" y="1600200"/>
            <a:ext cx="3124200" cy="21717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2438400" y="3924300"/>
            <a:ext cx="3124200" cy="21717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715000" y="3924300"/>
            <a:ext cx="3124200" cy="21717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885B7C-37E3-45CD-8661-223F42C32A88}" type="datetimeFigureOut">
              <a:rPr lang="ru-RU"/>
              <a:pPr>
                <a:defRPr/>
              </a:pPr>
              <a:t>11.12.2019</a:t>
            </a:fld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F5F126-3763-4A38-A2E1-52AFC729AD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A1B89-B67C-4EF8-B121-1D92DB24AD8F}" type="datetimeFigureOut">
              <a:rPr lang="ru-RU"/>
              <a:pPr>
                <a:defRPr/>
              </a:pPr>
              <a:t>11.12.2019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1AB53-6246-400C-8D15-4BACA7F41F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116E2-896D-45E8-9DD9-5D219AE0A32D}" type="datetimeFigureOut">
              <a:rPr lang="ru-RU"/>
              <a:pPr>
                <a:defRPr/>
              </a:pPr>
              <a:t>11.12.2019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B72BA-C546-43B5-8ED1-64A1E2E41A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C5144-4DCA-46A6-9006-DDD01B5E8444}" type="datetimeFigureOut">
              <a:rPr lang="ru-RU"/>
              <a:pPr>
                <a:defRPr/>
              </a:pPr>
              <a:t>11.12.2019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B954D-C7AB-4B38-939C-E22A02F886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59B34-65B7-4BE0-B63D-993F035A11AC}" type="datetimeFigureOut">
              <a:rPr lang="ru-RU"/>
              <a:pPr>
                <a:defRPr/>
              </a:pPr>
              <a:t>11.12.2019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A44EA-3154-4BBB-9C01-03F97DEF65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0C28E-6AAE-4CC2-88D8-05BC7921EE6B}" type="datetimeFigureOut">
              <a:rPr lang="ru-RU"/>
              <a:pPr>
                <a:defRPr/>
              </a:pPr>
              <a:t>11.12.2019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C1A15-B973-434E-B10D-BD73A6DF27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3832D-B395-4CCF-8061-C13E85603D2B}" type="datetimeFigureOut">
              <a:rPr lang="ru-RU"/>
              <a:pPr>
                <a:defRPr/>
              </a:pPr>
              <a:t>11.12.2019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12ADEB-AAF9-4418-959E-DF18CCD36D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EF992-F395-44CE-9FD1-5E969F1F30D2}" type="datetimeFigureOut">
              <a:rPr lang="ru-RU"/>
              <a:pPr>
                <a:defRPr/>
              </a:pPr>
              <a:t>11.12.2019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21BEF-697F-49CB-A33A-E2E58D231E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017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C932A18-6497-4D5C-86D4-F99BCF1E60B4}" type="datetimeFigureOut">
              <a:rPr lang="ru-RU"/>
              <a:pPr>
                <a:defRPr/>
              </a:pPr>
              <a:t>11.12.2019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3845D68-94E8-49C8-8E89-FF08070905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0" y="0"/>
            <a:ext cx="2667000" cy="6858000"/>
            <a:chOff x="0" y="0"/>
            <a:chExt cx="1680" cy="4320"/>
          </a:xfrm>
        </p:grpSpPr>
        <p:sp>
          <p:nvSpPr>
            <p:cNvPr id="104451" name="Rectangle 3"/>
            <p:cNvSpPr>
              <a:spLocks noChangeArrowheads="1"/>
            </p:cNvSpPr>
            <p:nvPr/>
          </p:nvSpPr>
          <p:spPr bwMode="hidden">
            <a:xfrm>
              <a:off x="124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14345" name="Picture 4" descr="slidemaster_med3"/>
            <p:cNvPicPr>
              <a:picLocks noChangeAspect="1" noChangeArrowheads="1"/>
            </p:cNvPicPr>
            <p:nvPr/>
          </p:nvPicPr>
          <p:blipFill>
            <a:blip r:embed="rId14"/>
            <a:srcRect/>
            <a:stretch>
              <a:fillRect/>
            </a:stretch>
          </p:blipFill>
          <p:spPr bwMode="ltGray">
            <a:xfrm>
              <a:off x="0" y="0"/>
              <a:ext cx="1348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44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228600"/>
            <a:ext cx="6400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445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600200"/>
            <a:ext cx="6400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44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1901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EBBBF45F-125E-4F71-B0E9-4D476DE6F4FD}" type="datetimeFigureOut">
              <a:rPr lang="ru-RU"/>
              <a:pPr>
                <a:defRPr/>
              </a:pPr>
              <a:t>11.12.2019</a:t>
            </a:fld>
            <a:endParaRPr lang="ru-RU"/>
          </a:p>
        </p:txBody>
      </p:sp>
      <p:sp>
        <p:nvSpPr>
          <p:cNvPr id="1044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44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25521E60-4B65-4CA4-A239-47980ADD34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3" r:id="rId2"/>
    <p:sldLayoutId id="2147483672" r:id="rId3"/>
    <p:sldLayoutId id="2147483671" r:id="rId4"/>
    <p:sldLayoutId id="2147483670" r:id="rId5"/>
    <p:sldLayoutId id="2147483669" r:id="rId6"/>
    <p:sldLayoutId id="2147483668" r:id="rId7"/>
    <p:sldLayoutId id="2147483667" r:id="rId8"/>
    <p:sldLayoutId id="2147483666" r:id="rId9"/>
    <p:sldLayoutId id="2147483665" r:id="rId10"/>
    <p:sldLayoutId id="2147483664" r:id="rId11"/>
    <p:sldLayoutId id="2147483663" r:id="rId12"/>
  </p:sldLayoutIdLst>
  <p:transition spd="slow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4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5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ПРОЕКТ БЮДЖЕТА</a:t>
            </a:r>
            <a:br>
              <a:rPr lang="ru-RU" sz="2400" b="1" dirty="0" smtClean="0">
                <a:solidFill>
                  <a:srgbClr val="7030A0"/>
                </a:solidFill>
              </a:rPr>
            </a:br>
            <a:r>
              <a:rPr lang="ru-RU" sz="2400" b="1" dirty="0" smtClean="0">
                <a:solidFill>
                  <a:srgbClr val="7030A0"/>
                </a:solidFill>
              </a:rPr>
              <a:t>Курганенского сельского поселения Орловского района на 2020 год и на плановый период 2021 и 2022 годов</a:t>
            </a:r>
          </a:p>
        </p:txBody>
      </p:sp>
      <p:sp>
        <p:nvSpPr>
          <p:cNvPr id="2765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7651" name="Picture 5" descr="i?id=f32193987d0226b9c3045f6dc97ea34b-l&amp;n=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643050"/>
            <a:ext cx="8208962" cy="422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3" name="Rectang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Динамика поступлений земельного налога в бюджет Курганенского сельского поселения</a:t>
            </a:r>
            <a:endParaRPr lang="ru-RU" sz="2800" dirty="0" smtClean="0">
              <a:solidFill>
                <a:schemeClr val="hlink"/>
              </a:solidFill>
            </a:endParaRPr>
          </a:p>
        </p:txBody>
      </p:sp>
      <p:graphicFrame>
        <p:nvGraphicFramePr>
          <p:cNvPr id="4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791832" y="1201738"/>
          <a:ext cx="8105775" cy="4441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b="1" dirty="0" smtClean="0">
                <a:solidFill>
                  <a:srgbClr val="C00000"/>
                </a:solidFill>
              </a:rPr>
              <a:t>Динамика расходов бюджета Курганенского сельского поселения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en-US" sz="1600" dirty="0" smtClean="0"/>
              <a:t>							</a:t>
            </a:r>
            <a:r>
              <a:rPr lang="ru-RU" sz="1600" b="1" dirty="0" smtClean="0">
                <a:solidFill>
                  <a:srgbClr val="002060"/>
                </a:solidFill>
              </a:rPr>
              <a:t>(тыс. рублей)</a:t>
            </a:r>
            <a:endParaRPr lang="ru-RU" sz="1600" dirty="0" smtClean="0">
              <a:solidFill>
                <a:srgbClr val="002060"/>
              </a:solidFill>
            </a:endParaRPr>
          </a:p>
        </p:txBody>
      </p:sp>
      <p:graphicFrame>
        <p:nvGraphicFramePr>
          <p:cNvPr id="29698" name="Содержимое 3"/>
          <p:cNvGraphicFramePr>
            <a:graphicFrameLocks noGrp="1"/>
          </p:cNvGraphicFramePr>
          <p:nvPr>
            <p:ph idx="1"/>
          </p:nvPr>
        </p:nvGraphicFramePr>
        <p:xfrm>
          <a:off x="758825" y="1722438"/>
          <a:ext cx="7081838" cy="4102100"/>
        </p:xfrm>
        <a:graphic>
          <a:graphicData uri="http://schemas.openxmlformats.org/presentationml/2006/ole">
            <p:oleObj spid="_x0000_s134146" name="Worksheet" r:id="rId3" imgW="4571952" imgH="2648048" progId="Excel.Sheet.8">
              <p:embed/>
            </p:oleObj>
          </a:graphicData>
        </a:graphic>
      </p:graphicFrame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pPr eaLnBrk="1" hangingPunct="1"/>
            <a:r>
              <a:rPr lang="ru-RU" sz="2000" b="1" dirty="0" smtClean="0">
                <a:solidFill>
                  <a:srgbClr val="C00000"/>
                </a:solidFill>
              </a:rPr>
              <a:t>Расходы бюджета Курганенского сельского поселения в 2020 году </a:t>
            </a:r>
            <a:r>
              <a:rPr lang="ru-RU" sz="2000" b="1" dirty="0" smtClean="0">
                <a:solidFill>
                  <a:srgbClr val="C00000"/>
                </a:solidFill>
                <a:latin typeface="Arial" charset="0"/>
              </a:rPr>
              <a:t>5993,2</a:t>
            </a:r>
            <a:r>
              <a:rPr lang="ru-RU" sz="2000" b="1" dirty="0" smtClean="0">
                <a:solidFill>
                  <a:srgbClr val="C00000"/>
                </a:solidFill>
              </a:rPr>
              <a:t>тыс. руб.</a:t>
            </a:r>
            <a:endParaRPr lang="ru-RU" sz="2000" dirty="0" smtClean="0">
              <a:solidFill>
                <a:srgbClr val="C00000"/>
              </a:solidFill>
            </a:endParaRPr>
          </a:p>
        </p:txBody>
      </p:sp>
      <p:graphicFrame>
        <p:nvGraphicFramePr>
          <p:cNvPr id="81923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425450" y="1166813"/>
          <a:ext cx="8356600" cy="4035425"/>
        </p:xfrm>
        <a:graphic>
          <a:graphicData uri="http://schemas.openxmlformats.org/presentationml/2006/ole">
            <p:oleObj spid="_x0000_s128004" name="Worksheet" r:id="rId3" imgW="5867352" imgH="2838352" progId="Excel.Sheet.8">
              <p:embed/>
            </p:oleObj>
          </a:graphicData>
        </a:graphic>
      </p:graphicFrame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Заголовок 1"/>
          <p:cNvSpPr>
            <a:spLocks noGrp="1"/>
          </p:cNvSpPr>
          <p:nvPr>
            <p:ph type="title"/>
          </p:nvPr>
        </p:nvSpPr>
        <p:spPr>
          <a:xfrm>
            <a:off x="914400" y="260350"/>
            <a:ext cx="7761288" cy="792163"/>
          </a:xfrm>
        </p:spPr>
        <p:txBody>
          <a:bodyPr/>
          <a:lstStyle/>
          <a:p>
            <a:pPr eaLnBrk="1" hangingPunct="1"/>
            <a:r>
              <a:rPr lang="ru-RU" sz="2400" dirty="0" smtClean="0">
                <a:solidFill>
                  <a:schemeClr val="hlink"/>
                </a:solidFill>
              </a:rPr>
              <a:t>Структура муниципальных программ Курганенского сельского поселения на 2020 год</a:t>
            </a:r>
          </a:p>
        </p:txBody>
      </p:sp>
      <p:graphicFrame>
        <p:nvGraphicFramePr>
          <p:cNvPr id="89152" name="Group 64"/>
          <p:cNvGraphicFramePr>
            <a:graphicFrameLocks noGrp="1"/>
          </p:cNvGraphicFramePr>
          <p:nvPr/>
        </p:nvGraphicFramePr>
        <p:xfrm>
          <a:off x="250825" y="1052513"/>
          <a:ext cx="8678893" cy="5322806"/>
        </p:xfrm>
        <a:graphic>
          <a:graphicData uri="http://schemas.openxmlformats.org/drawingml/2006/table">
            <a:tbl>
              <a:tblPr/>
              <a:tblGrid>
                <a:gridCol w="6836567"/>
                <a:gridCol w="981364"/>
                <a:gridCol w="860962"/>
              </a:tblGrid>
              <a:tr h="3762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муниципальной программы Курганенского сельского поселения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тыс. 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руб.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64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общественного порядка и противодействие преступности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Защита населения и территории от чрезвычайных ситуаций, обеспечение пожарной безопасности и безопасности людей на водных объектах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12,0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0,18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717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культуры и туризма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1825,0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27,69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2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Охрана окружающей среды и рациональное природопользование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62,9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0,95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1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физической культуры и спорта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25,0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0,38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1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транспортной системы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1,52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19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Энергоэффективность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развитие энергетики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0,15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19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политика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0,15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21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Эффективное управление муниципальными финансами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4185,1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63,50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633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качественными жилищно-коммунальными услугами населения и благоустройства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287,5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4,36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039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поддержка граждан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68,3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1,04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03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6590,8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100,00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14400" y="260350"/>
            <a:ext cx="7761288" cy="792163"/>
          </a:xfrm>
        </p:spPr>
        <p:txBody>
          <a:bodyPr/>
          <a:lstStyle/>
          <a:p>
            <a:pPr eaLnBrk="1" hangingPunct="1"/>
            <a:r>
              <a:rPr lang="ru-RU" sz="2400" dirty="0" smtClean="0">
                <a:solidFill>
                  <a:schemeClr val="hlink"/>
                </a:solidFill>
              </a:rPr>
              <a:t>Структура муниципальных программ Курганенского сельского поселения на 2021 год</a:t>
            </a:r>
          </a:p>
        </p:txBody>
      </p:sp>
      <p:graphicFrame>
        <p:nvGraphicFramePr>
          <p:cNvPr id="99331" name="Group 3"/>
          <p:cNvGraphicFramePr>
            <a:graphicFrameLocks noGrp="1"/>
          </p:cNvGraphicFramePr>
          <p:nvPr/>
        </p:nvGraphicFramePr>
        <p:xfrm>
          <a:off x="250825" y="1052513"/>
          <a:ext cx="8353425" cy="5182861"/>
        </p:xfrm>
        <a:graphic>
          <a:graphicData uri="http://schemas.openxmlformats.org/drawingml/2006/table">
            <a:tbl>
              <a:tblPr/>
              <a:tblGrid>
                <a:gridCol w="6580188"/>
                <a:gridCol w="944562"/>
                <a:gridCol w="828675"/>
              </a:tblGrid>
              <a:tr h="661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муниципальной программы Курганенского сельского </a:t>
                      </a: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поселенияёёёё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тыс. 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руб.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7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общественного порядка и противодействие преступности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61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Защита населения и территории от чрезвычайных ситуаций, обеспечение пожарной безопасности и безопасности людей на водных объектах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61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культуры и туризма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607,9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14,36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Охрана окружающей среды и рациональное природопользование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55,0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1,30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физической культуры и спорта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0,24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транспортной системы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2,36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129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Энергоэффективность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развитие энергетики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0,05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129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политика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Эффективное управление муниципальными финансами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3142,3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74,21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качественными жилищно-коммунальными услугами населения и благоустройства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232,7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5,50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поддержка граждан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75,6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1,78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4234,5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100,00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14400" y="260350"/>
            <a:ext cx="7761288" cy="792163"/>
          </a:xfrm>
        </p:spPr>
        <p:txBody>
          <a:bodyPr/>
          <a:lstStyle/>
          <a:p>
            <a:pPr eaLnBrk="1" hangingPunct="1"/>
            <a:r>
              <a:rPr lang="ru-RU" sz="2400" dirty="0" smtClean="0">
                <a:solidFill>
                  <a:schemeClr val="hlink"/>
                </a:solidFill>
              </a:rPr>
              <a:t>Структура муниципальных программ Курганенского сельского поселения на 2022 год</a:t>
            </a:r>
          </a:p>
        </p:txBody>
      </p:sp>
      <p:graphicFrame>
        <p:nvGraphicFramePr>
          <p:cNvPr id="100401" name="Group 49"/>
          <p:cNvGraphicFramePr>
            <a:graphicFrameLocks noGrp="1"/>
          </p:cNvGraphicFramePr>
          <p:nvPr/>
        </p:nvGraphicFramePr>
        <p:xfrm>
          <a:off x="250825" y="1052513"/>
          <a:ext cx="8353425" cy="5208272"/>
        </p:xfrm>
        <a:graphic>
          <a:graphicData uri="http://schemas.openxmlformats.org/drawingml/2006/table">
            <a:tbl>
              <a:tblPr/>
              <a:tblGrid>
                <a:gridCol w="6580188"/>
                <a:gridCol w="955697"/>
                <a:gridCol w="817540"/>
              </a:tblGrid>
              <a:tr h="661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муниципальной программы Курганенского сельского поселения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тыс.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общественного порядка и противодействие преступности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860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Защита населения и территории от чрезвычайных ситуаций, обеспечение пожарной безопасности и безопасности людей на водных объектах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культуры и туризма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458,2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10,56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Охрана окружающей среды и рациональное природопользование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55,0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1,27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физической культуры и спорта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0,23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транспортной системы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2,31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Энергоэффективность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развитие энергетики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0,05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политика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Эффективное управление муниципальными финансами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3393,6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78,24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качественными жилищно-коммунальными услугами населения и благоустройства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232,7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5,37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поддержка граждан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76,9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1,77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4337,4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b="1" dirty="0" smtClean="0">
                <a:solidFill>
                  <a:srgbClr val="254061"/>
                </a:solidFill>
                <a:latin typeface="Times New Roman" pitchFamily="18" charset="0"/>
              </a:rPr>
              <a:t>Расходы бюджета Курганенского сельского поселения, формируемые в рамках муниципальных программ Курганенского сельского поселения, и </a:t>
            </a:r>
            <a:r>
              <a:rPr lang="ru-RU" sz="2000" b="1" dirty="0" err="1" smtClean="0">
                <a:solidFill>
                  <a:srgbClr val="254061"/>
                </a:solidFill>
                <a:latin typeface="Times New Roman" pitchFamily="18" charset="0"/>
              </a:rPr>
              <a:t>непрограммные</a:t>
            </a:r>
            <a:r>
              <a:rPr lang="ru-RU" sz="2000" b="1" dirty="0" smtClean="0">
                <a:solidFill>
                  <a:srgbClr val="254061"/>
                </a:solidFill>
                <a:latin typeface="Times New Roman" pitchFamily="18" charset="0"/>
              </a:rPr>
              <a:t> расходы</a:t>
            </a:r>
          </a:p>
        </p:txBody>
      </p:sp>
      <p:sp>
        <p:nvSpPr>
          <p:cNvPr id="3" name="Овал 2"/>
          <p:cNvSpPr/>
          <p:nvPr/>
        </p:nvSpPr>
        <p:spPr>
          <a:xfrm>
            <a:off x="714348" y="1857364"/>
            <a:ext cx="2520950" cy="24479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rgbClr val="FFFFFF"/>
                </a:solidFill>
                <a:cs typeface="Arial" charset="0"/>
              </a:rPr>
              <a:t>6590,8</a:t>
            </a:r>
            <a:endParaRPr lang="ru-RU" dirty="0" smtClean="0">
              <a:solidFill>
                <a:srgbClr val="FFFFFF"/>
              </a:solidFill>
              <a:cs typeface="Arial" charset="0"/>
            </a:endParaRPr>
          </a:p>
          <a:p>
            <a:pPr algn="ctr">
              <a:defRPr/>
            </a:pPr>
            <a:r>
              <a:rPr lang="ru-RU" dirty="0" smtClean="0">
                <a:solidFill>
                  <a:srgbClr val="FFFFFF"/>
                </a:solidFill>
                <a:cs typeface="Arial" charset="0"/>
              </a:rPr>
              <a:t>тыс.рублей</a:t>
            </a:r>
            <a:endParaRPr lang="ru-RU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635375" y="1844675"/>
            <a:ext cx="2520950" cy="24479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rgbClr val="FFFFFF"/>
                </a:solidFill>
                <a:cs typeface="Arial" charset="0"/>
              </a:rPr>
              <a:t>4234,5</a:t>
            </a:r>
            <a:endParaRPr lang="ru-RU" dirty="0">
              <a:solidFill>
                <a:srgbClr val="FFFFFF"/>
              </a:solidFill>
              <a:cs typeface="Arial" charset="0"/>
            </a:endParaRPr>
          </a:p>
          <a:p>
            <a:pPr algn="ctr">
              <a:defRPr/>
            </a:pPr>
            <a:r>
              <a:rPr lang="ru-RU" dirty="0">
                <a:solidFill>
                  <a:srgbClr val="FFFFFF"/>
                </a:solidFill>
                <a:cs typeface="Arial" charset="0"/>
              </a:rPr>
              <a:t>тыс.рублей</a:t>
            </a:r>
          </a:p>
        </p:txBody>
      </p:sp>
      <p:sp>
        <p:nvSpPr>
          <p:cNvPr id="5" name="Овал 4"/>
          <p:cNvSpPr/>
          <p:nvPr/>
        </p:nvSpPr>
        <p:spPr>
          <a:xfrm>
            <a:off x="6516688" y="1844675"/>
            <a:ext cx="2376487" cy="24479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rgbClr val="FFFFFF"/>
                </a:solidFill>
                <a:cs typeface="Arial" charset="0"/>
              </a:rPr>
              <a:t>4337,4</a:t>
            </a:r>
            <a:endParaRPr lang="ru-RU" dirty="0">
              <a:solidFill>
                <a:srgbClr val="FFFFFF"/>
              </a:solidFill>
              <a:cs typeface="Arial" charset="0"/>
            </a:endParaRPr>
          </a:p>
          <a:p>
            <a:pPr algn="ctr">
              <a:defRPr/>
            </a:pPr>
            <a:r>
              <a:rPr lang="ru-RU" dirty="0">
                <a:solidFill>
                  <a:srgbClr val="FFFFFF"/>
                </a:solidFill>
                <a:cs typeface="Arial" charset="0"/>
              </a:rPr>
              <a:t>тыс.рублей</a:t>
            </a:r>
          </a:p>
        </p:txBody>
      </p:sp>
      <p:sp>
        <p:nvSpPr>
          <p:cNvPr id="7" name="Овал 6"/>
          <p:cNvSpPr/>
          <p:nvPr/>
        </p:nvSpPr>
        <p:spPr>
          <a:xfrm>
            <a:off x="1835150" y="3716338"/>
            <a:ext cx="1512888" cy="865187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 smtClean="0">
                <a:solidFill>
                  <a:srgbClr val="FFFFFF"/>
                </a:solidFill>
                <a:cs typeface="Arial" charset="0"/>
              </a:rPr>
              <a:t>125,4 </a:t>
            </a:r>
            <a:r>
              <a:rPr lang="ru-RU" sz="1600" dirty="0" err="1" smtClean="0">
                <a:solidFill>
                  <a:srgbClr val="FFFFFF"/>
                </a:solidFill>
                <a:cs typeface="Arial" charset="0"/>
              </a:rPr>
              <a:t>тыс.руб</a:t>
            </a:r>
            <a:r>
              <a:rPr lang="en-US" sz="1600" dirty="0">
                <a:solidFill>
                  <a:srgbClr val="FFFFFF"/>
                </a:solidFill>
                <a:cs typeface="Arial" charset="0"/>
              </a:rPr>
              <a:t>.</a:t>
            </a:r>
            <a:endParaRPr lang="ru-RU" sz="16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932363" y="3789363"/>
            <a:ext cx="1584325" cy="8636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 smtClean="0">
                <a:solidFill>
                  <a:srgbClr val="FFFFFF"/>
                </a:solidFill>
                <a:cs typeface="Arial" charset="0"/>
              </a:rPr>
              <a:t>495,9</a:t>
            </a:r>
            <a:endParaRPr lang="ru-RU" sz="1600" dirty="0">
              <a:solidFill>
                <a:srgbClr val="FFFFFF"/>
              </a:solidFill>
              <a:cs typeface="Arial" charset="0"/>
            </a:endParaRPr>
          </a:p>
          <a:p>
            <a:pPr algn="ctr">
              <a:defRPr/>
            </a:pPr>
            <a:r>
              <a:rPr lang="ru-RU" sz="1600" dirty="0" err="1">
                <a:solidFill>
                  <a:srgbClr val="FFFFFF"/>
                </a:solidFill>
                <a:cs typeface="Arial" charset="0"/>
              </a:rPr>
              <a:t>тыс.руб</a:t>
            </a:r>
            <a:r>
              <a:rPr lang="en-US" sz="1600" dirty="0">
                <a:solidFill>
                  <a:srgbClr val="FFFFFF"/>
                </a:solidFill>
                <a:cs typeface="Arial" charset="0"/>
              </a:rPr>
              <a:t>.</a:t>
            </a:r>
            <a:endParaRPr lang="ru-RU" sz="16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7704138" y="3789363"/>
            <a:ext cx="1439862" cy="79216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 smtClean="0">
                <a:solidFill>
                  <a:srgbClr val="FFFFFF"/>
                </a:solidFill>
                <a:cs typeface="Arial" charset="0"/>
              </a:rPr>
              <a:t>228,7тыс.руб</a:t>
            </a:r>
            <a:r>
              <a:rPr lang="en-US" sz="1600" dirty="0">
                <a:solidFill>
                  <a:srgbClr val="FFFFFF"/>
                </a:solidFill>
                <a:cs typeface="Arial" charset="0"/>
              </a:rPr>
              <a:t>.</a:t>
            </a:r>
            <a:endParaRPr lang="ru-RU" sz="16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95288" y="5300663"/>
            <a:ext cx="504825" cy="4318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95288" y="6165850"/>
            <a:ext cx="431800" cy="4318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0122" name="TextBox 11"/>
          <p:cNvSpPr txBox="1">
            <a:spLocks noChangeArrowheads="1"/>
          </p:cNvSpPr>
          <p:nvPr/>
        </p:nvSpPr>
        <p:spPr bwMode="auto">
          <a:xfrm>
            <a:off x="1403350" y="1412875"/>
            <a:ext cx="720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2020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90123" name="TextBox 12"/>
          <p:cNvSpPr txBox="1">
            <a:spLocks noChangeArrowheads="1"/>
          </p:cNvSpPr>
          <p:nvPr/>
        </p:nvSpPr>
        <p:spPr bwMode="auto">
          <a:xfrm>
            <a:off x="4500563" y="1412875"/>
            <a:ext cx="7191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2021</a:t>
            </a:r>
            <a:endParaRPr lang="ru-RU" b="1" dirty="0">
              <a:latin typeface="Calibri" pitchFamily="34" charset="0"/>
            </a:endParaRPr>
          </a:p>
          <a:p>
            <a:endParaRPr lang="ru-RU" b="1" dirty="0">
              <a:latin typeface="Calibri" pitchFamily="34" charset="0"/>
            </a:endParaRPr>
          </a:p>
        </p:txBody>
      </p:sp>
      <p:sp>
        <p:nvSpPr>
          <p:cNvPr id="90124" name="TextBox 13"/>
          <p:cNvSpPr txBox="1">
            <a:spLocks noChangeArrowheads="1"/>
          </p:cNvSpPr>
          <p:nvPr/>
        </p:nvSpPr>
        <p:spPr bwMode="auto">
          <a:xfrm>
            <a:off x="7308850" y="1412875"/>
            <a:ext cx="7191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2022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90125" name="TextBox 16"/>
          <p:cNvSpPr txBox="1">
            <a:spLocks noChangeArrowheads="1"/>
          </p:cNvSpPr>
          <p:nvPr/>
        </p:nvSpPr>
        <p:spPr bwMode="auto">
          <a:xfrm>
            <a:off x="1116013" y="6165850"/>
            <a:ext cx="72723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- </a:t>
            </a:r>
            <a:r>
              <a:rPr lang="ru-RU" sz="1600">
                <a:latin typeface="Calibri" pitchFamily="34" charset="0"/>
              </a:rPr>
              <a:t>непрограммные расходы бюджета Курганенского сельского поселения</a:t>
            </a:r>
          </a:p>
        </p:txBody>
      </p:sp>
      <p:sp>
        <p:nvSpPr>
          <p:cNvPr id="90126" name="TextBox 17"/>
          <p:cNvSpPr txBox="1">
            <a:spLocks noChangeArrowheads="1"/>
          </p:cNvSpPr>
          <p:nvPr/>
        </p:nvSpPr>
        <p:spPr bwMode="auto">
          <a:xfrm>
            <a:off x="1258888" y="5300663"/>
            <a:ext cx="72739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- </a:t>
            </a:r>
            <a:r>
              <a:rPr lang="ru-RU" sz="1600">
                <a:latin typeface="Calibri" pitchFamily="34" charset="0"/>
              </a:rPr>
              <a:t>расходы бюджета Курганенского сельского поселения, формируемые в рамках муниципальных программ Курганенского сельского поселения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000" b="1" smtClean="0">
                <a:solidFill>
                  <a:srgbClr val="00B050"/>
                </a:solidFill>
              </a:rPr>
              <a:t>Доля муниципальных программ социальной направленности в общем объеме программных расходов</a:t>
            </a:r>
          </a:p>
        </p:txBody>
      </p:sp>
      <p:graphicFrame>
        <p:nvGraphicFramePr>
          <p:cNvPr id="35842" name="Диаграмма 2"/>
          <p:cNvGraphicFramePr>
            <a:graphicFrameLocks/>
          </p:cNvGraphicFramePr>
          <p:nvPr/>
        </p:nvGraphicFramePr>
        <p:xfrm>
          <a:off x="473075" y="1339850"/>
          <a:ext cx="8072438" cy="2963863"/>
        </p:xfrm>
        <a:graphic>
          <a:graphicData uri="http://schemas.openxmlformats.org/presentationml/2006/ole">
            <p:oleObj spid="_x0000_s35844" name="Worksheet" r:id="rId3" imgW="5667375" imgH="2086047" progId="Excel.Sheet.8">
              <p:embed/>
            </p:oleObj>
          </a:graphicData>
        </a:graphic>
      </p:graphicFrame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633412"/>
          </a:xfrm>
        </p:spPr>
        <p:txBody>
          <a:bodyPr/>
          <a:lstStyle/>
          <a:p>
            <a:pPr eaLnBrk="1" hangingPunct="1"/>
            <a:r>
              <a:rPr lang="ru-RU" sz="2000" dirty="0" smtClean="0"/>
              <a:t>Структура расходов бюджета </a:t>
            </a:r>
            <a:r>
              <a:rPr lang="ru-RU" sz="2000" dirty="0" smtClean="0">
                <a:latin typeface="Arial" charset="0"/>
              </a:rPr>
              <a:t>Курганенского сельского поселения</a:t>
            </a:r>
            <a:br>
              <a:rPr lang="ru-RU" sz="2000" dirty="0" smtClean="0">
                <a:latin typeface="Arial" charset="0"/>
              </a:rPr>
            </a:br>
            <a:r>
              <a:rPr lang="ru-RU" sz="2000" dirty="0" smtClean="0"/>
              <a:t> в 2020 году по разделам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288" y="3789363"/>
            <a:ext cx="2087562" cy="18716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dirty="0">
                <a:solidFill>
                  <a:srgbClr val="FFFFFF"/>
                </a:solidFill>
                <a:cs typeface="Arial" charset="0"/>
              </a:rPr>
              <a:t>Социальная политика </a:t>
            </a:r>
            <a:r>
              <a:rPr lang="ru-RU" dirty="0" smtClean="0">
                <a:solidFill>
                  <a:srgbClr val="FFFFFF"/>
                </a:solidFill>
                <a:cs typeface="Arial" charset="0"/>
              </a:rPr>
              <a:t> 1,0</a:t>
            </a:r>
            <a:r>
              <a:rPr lang="ru-RU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ru-RU" dirty="0">
                <a:solidFill>
                  <a:srgbClr val="FFFFFF"/>
                </a:solidFill>
                <a:cs typeface="Arial" charset="0"/>
              </a:rPr>
              <a:t>%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627313" y="3716338"/>
            <a:ext cx="2160587" cy="187166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dirty="0">
                <a:solidFill>
                  <a:srgbClr val="FFFFFF"/>
                </a:solidFill>
                <a:cs typeface="Arial" charset="0"/>
              </a:rPr>
              <a:t>Образование</a:t>
            </a:r>
          </a:p>
          <a:p>
            <a:pPr algn="ctr"/>
            <a:r>
              <a:rPr lang="ru-RU" dirty="0" smtClean="0">
                <a:solidFill>
                  <a:srgbClr val="FFFFFF"/>
                </a:solidFill>
                <a:cs typeface="Arial" charset="0"/>
              </a:rPr>
              <a:t>0,1 </a:t>
            </a:r>
            <a:r>
              <a:rPr lang="ru-RU" dirty="0">
                <a:solidFill>
                  <a:srgbClr val="FFFFFF"/>
                </a:solidFill>
                <a:cs typeface="Arial" charset="0"/>
              </a:rPr>
              <a:t>%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39750" y="1052513"/>
            <a:ext cx="4248150" cy="122396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dirty="0">
                <a:solidFill>
                  <a:srgbClr val="FFFFFF"/>
                </a:solidFill>
                <a:cs typeface="Arial" charset="0"/>
              </a:rPr>
              <a:t>Национальная безопасность и правоохранительная деятельность        </a:t>
            </a:r>
            <a:r>
              <a:rPr lang="ru-RU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0,3 </a:t>
            </a:r>
            <a:r>
              <a:rPr lang="ru-RU" dirty="0" smtClean="0">
                <a:solidFill>
                  <a:srgbClr val="FFFFFF"/>
                </a:solidFill>
                <a:cs typeface="Arial" charset="0"/>
              </a:rPr>
              <a:t> </a:t>
            </a:r>
            <a:r>
              <a:rPr lang="ru-RU" dirty="0">
                <a:solidFill>
                  <a:srgbClr val="FFFFFF"/>
                </a:solidFill>
                <a:cs typeface="Arial" charset="0"/>
              </a:rPr>
              <a:t>%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076825" y="1125539"/>
            <a:ext cx="3633788" cy="101757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dirty="0">
                <a:solidFill>
                  <a:srgbClr val="FFFFFF"/>
                </a:solidFill>
                <a:cs typeface="Arial" charset="0"/>
              </a:rPr>
              <a:t>Общегосударственные вопросы   </a:t>
            </a:r>
            <a:endParaRPr lang="ru-RU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/>
            <a:r>
              <a:rPr lang="ru-RU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62,9 </a:t>
            </a:r>
            <a:r>
              <a:rPr lang="ru-RU" dirty="0">
                <a:solidFill>
                  <a:srgbClr val="FFFFFF"/>
                </a:solidFill>
                <a:cs typeface="Arial" charset="0"/>
              </a:rPr>
              <a:t>%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072066" y="3071810"/>
            <a:ext cx="3635375" cy="93345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dirty="0">
                <a:solidFill>
                  <a:srgbClr val="FFFFFF"/>
                </a:solidFill>
                <a:cs typeface="Arial" charset="0"/>
              </a:rPr>
              <a:t>Жилищно-коммунальное хозяйство </a:t>
            </a:r>
            <a:r>
              <a:rPr lang="ru-RU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5,4 </a:t>
            </a:r>
            <a:r>
              <a:rPr lang="ru-RU" dirty="0" smtClean="0">
                <a:solidFill>
                  <a:srgbClr val="FFFFFF"/>
                </a:solidFill>
                <a:cs typeface="Arial" charset="0"/>
              </a:rPr>
              <a:t>%</a:t>
            </a:r>
            <a:endParaRPr lang="ru-RU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932363" y="4292600"/>
            <a:ext cx="3635375" cy="136842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dirty="0">
                <a:solidFill>
                  <a:srgbClr val="000000"/>
                </a:solidFill>
                <a:cs typeface="Arial" charset="0"/>
              </a:rPr>
              <a:t>Культура, кинематография  </a:t>
            </a:r>
            <a:endParaRPr lang="ru-RU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/>
            <a:r>
              <a:rPr lang="ru-RU" dirty="0" smtClean="0">
                <a:solidFill>
                  <a:srgbClr val="000000"/>
                </a:solidFill>
                <a:cs typeface="Arial" charset="0"/>
              </a:rPr>
              <a:t>27,2 </a:t>
            </a:r>
            <a:r>
              <a:rPr lang="ru-RU" dirty="0">
                <a:solidFill>
                  <a:srgbClr val="000000"/>
                </a:solidFill>
                <a:cs typeface="Arial" charset="0"/>
              </a:rPr>
              <a:t>%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39750" y="2276475"/>
            <a:ext cx="4248150" cy="7223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dirty="0">
                <a:solidFill>
                  <a:srgbClr val="FFFFFF"/>
                </a:solidFill>
                <a:cs typeface="Arial" charset="0"/>
              </a:rPr>
              <a:t>Физическая культура и спорт </a:t>
            </a:r>
            <a:r>
              <a:rPr lang="ru-RU" dirty="0" smtClean="0">
                <a:solidFill>
                  <a:srgbClr val="FFFFFF"/>
                </a:solidFill>
                <a:cs typeface="Arial" charset="0"/>
              </a:rPr>
              <a:t> 0,9  </a:t>
            </a:r>
            <a:r>
              <a:rPr lang="ru-RU" dirty="0">
                <a:solidFill>
                  <a:srgbClr val="FFFFFF"/>
                </a:solidFill>
                <a:cs typeface="Arial" charset="0"/>
              </a:rPr>
              <a:t>%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39750" y="2997200"/>
            <a:ext cx="4248150" cy="71913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dirty="0">
                <a:solidFill>
                  <a:srgbClr val="000000"/>
                </a:solidFill>
                <a:latin typeface="Arial" charset="0"/>
                <a:cs typeface="Arial" charset="0"/>
              </a:rPr>
              <a:t>Национальная оборона</a:t>
            </a:r>
            <a:r>
              <a:rPr lang="ru-RU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cs typeface="Arial" charset="0"/>
              </a:rPr>
              <a:t>1,2</a:t>
            </a:r>
            <a:r>
              <a:rPr lang="ru-RU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ru-RU" dirty="0">
                <a:solidFill>
                  <a:srgbClr val="000000"/>
                </a:solidFill>
                <a:cs typeface="Arial" charset="0"/>
              </a:rPr>
              <a:t>%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71472" y="2285992"/>
            <a:ext cx="4248150" cy="7223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dirty="0">
                <a:solidFill>
                  <a:srgbClr val="FFFFFF"/>
                </a:solidFill>
                <a:cs typeface="Arial" charset="0"/>
              </a:rPr>
              <a:t>Физическая культура и спорт </a:t>
            </a:r>
            <a:r>
              <a:rPr lang="ru-RU" dirty="0" smtClean="0">
                <a:solidFill>
                  <a:srgbClr val="FFFFFF"/>
                </a:solidFill>
                <a:cs typeface="Arial" charset="0"/>
              </a:rPr>
              <a:t> </a:t>
            </a:r>
            <a:r>
              <a:rPr lang="ru-RU" dirty="0" smtClean="0">
                <a:solidFill>
                  <a:srgbClr val="FFFFFF"/>
                </a:solidFill>
                <a:cs typeface="Arial" charset="0"/>
              </a:rPr>
              <a:t>0,4 </a:t>
            </a:r>
            <a:r>
              <a:rPr lang="ru-RU" dirty="0">
                <a:solidFill>
                  <a:srgbClr val="FFFFFF"/>
                </a:solidFill>
                <a:cs typeface="Arial" charset="0"/>
              </a:rPr>
              <a:t>%</a:t>
            </a: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4929190" y="2214554"/>
          <a:ext cx="3643338" cy="7143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643338"/>
              </a:tblGrid>
              <a:tr h="714380">
                <a:tc>
                  <a:txBody>
                    <a:bodyPr/>
                    <a:lstStyle/>
                    <a:p>
                      <a:pPr algn="ctr"/>
                      <a:endParaRPr lang="ru-RU" sz="800" b="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ru-RU" b="0" dirty="0" smtClean="0">
                          <a:solidFill>
                            <a:schemeClr val="bg1"/>
                          </a:solidFill>
                        </a:rPr>
                        <a:t>Национальная экономика</a:t>
                      </a:r>
                      <a:r>
                        <a:rPr lang="ru-RU" b="0" baseline="0" dirty="0" smtClean="0">
                          <a:solidFill>
                            <a:schemeClr val="bg1"/>
                          </a:solidFill>
                        </a:rPr>
                        <a:t>   1,5 %</a:t>
                      </a:r>
                      <a:endParaRPr lang="ru-RU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latin typeface="Arial" charset="0"/>
              </a:rPr>
              <a:t>Контактная информация</a:t>
            </a:r>
          </a:p>
        </p:txBody>
      </p:sp>
      <p:sp>
        <p:nvSpPr>
          <p:cNvPr id="94210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472518" cy="4525963"/>
          </a:xfrm>
        </p:spPr>
        <p:txBody>
          <a:bodyPr/>
          <a:lstStyle/>
          <a:p>
            <a:pPr indent="12700" algn="ctr">
              <a:lnSpc>
                <a:spcPct val="80000"/>
              </a:lnSpc>
              <a:buFont typeface="Arial" charset="0"/>
              <a:buNone/>
            </a:pPr>
            <a:r>
              <a:rPr lang="ru-RU" sz="2000" b="1" dirty="0" smtClean="0">
                <a:solidFill>
                  <a:srgbClr val="0070C0"/>
                </a:solidFill>
                <a:latin typeface="Arial" charset="0"/>
              </a:rPr>
              <a:t> Администрация Курганенского сельского поселения Орловского района Ростовской области</a:t>
            </a:r>
          </a:p>
          <a:p>
            <a:pPr indent="12700">
              <a:lnSpc>
                <a:spcPct val="80000"/>
              </a:lnSpc>
              <a:buFont typeface="Arial" charset="0"/>
              <a:buNone/>
            </a:pPr>
            <a:r>
              <a:rPr lang="ru-RU" sz="2000" dirty="0" smtClean="0">
                <a:latin typeface="Arial" charset="0"/>
              </a:rPr>
              <a:t>347526, Ростовская область, Орловский район, </a:t>
            </a:r>
          </a:p>
          <a:p>
            <a:pPr indent="12700">
              <a:lnSpc>
                <a:spcPct val="80000"/>
              </a:lnSpc>
              <a:buFont typeface="Arial" charset="0"/>
              <a:buNone/>
            </a:pPr>
            <a:r>
              <a:rPr lang="ru-RU" sz="2000" dirty="0" smtClean="0">
                <a:latin typeface="Arial" charset="0"/>
              </a:rPr>
              <a:t>хутор Курганный переулок Театральный, 1</a:t>
            </a:r>
          </a:p>
          <a:p>
            <a:pPr indent="12700">
              <a:lnSpc>
                <a:spcPct val="80000"/>
              </a:lnSpc>
              <a:buFont typeface="Arial" charset="0"/>
              <a:buNone/>
            </a:pPr>
            <a:r>
              <a:rPr lang="ru-RU" sz="2000" dirty="0" smtClean="0">
                <a:latin typeface="Arial" charset="0"/>
              </a:rPr>
              <a:t>Глава Администрации Курганенского сельского поселения </a:t>
            </a:r>
          </a:p>
          <a:p>
            <a:pPr indent="12700">
              <a:lnSpc>
                <a:spcPct val="80000"/>
              </a:lnSpc>
              <a:buFont typeface="Arial" charset="0"/>
              <a:buNone/>
            </a:pPr>
            <a:r>
              <a:rPr lang="ru-RU" sz="2000" dirty="0" smtClean="0">
                <a:latin typeface="Arial" charset="0"/>
              </a:rPr>
              <a:t>– </a:t>
            </a:r>
            <a:r>
              <a:rPr lang="ru-RU" sz="2000" dirty="0" err="1" smtClean="0">
                <a:latin typeface="Arial" charset="0"/>
              </a:rPr>
              <a:t>Батманова</a:t>
            </a:r>
            <a:r>
              <a:rPr lang="ru-RU" sz="2000" dirty="0" smtClean="0">
                <a:latin typeface="Arial" charset="0"/>
              </a:rPr>
              <a:t> Надежда Викторовна</a:t>
            </a:r>
          </a:p>
          <a:p>
            <a:pPr indent="12700">
              <a:lnSpc>
                <a:spcPct val="80000"/>
              </a:lnSpc>
              <a:buNone/>
            </a:pPr>
            <a:r>
              <a:rPr lang="ru-RU" sz="2000" dirty="0" smtClean="0">
                <a:latin typeface="Arial" charset="0"/>
              </a:rPr>
              <a:t> Тел.(факс) : </a:t>
            </a:r>
            <a:r>
              <a:rPr lang="en-US" sz="2000" dirty="0" smtClean="0">
                <a:latin typeface="Arial" charset="0"/>
              </a:rPr>
              <a:t>8</a:t>
            </a:r>
            <a:r>
              <a:rPr lang="ru-RU" sz="2000" dirty="0" smtClean="0">
                <a:latin typeface="Arial" charset="0"/>
              </a:rPr>
              <a:t>(86375) 55-9-01      </a:t>
            </a:r>
            <a:r>
              <a:rPr lang="en-US" sz="2000" dirty="0" smtClean="0">
                <a:latin typeface="Arial" charset="0"/>
              </a:rPr>
              <a:t>8</a:t>
            </a:r>
            <a:r>
              <a:rPr lang="ru-RU" sz="2000" dirty="0" smtClean="0">
                <a:latin typeface="Arial" charset="0"/>
              </a:rPr>
              <a:t>(86375) 55-9-03,</a:t>
            </a:r>
          </a:p>
          <a:p>
            <a:pPr indent="12700">
              <a:lnSpc>
                <a:spcPct val="80000"/>
              </a:lnSpc>
              <a:buFont typeface="Arial" charset="0"/>
              <a:buNone/>
            </a:pPr>
            <a:r>
              <a:rPr lang="ru-RU" sz="2000" dirty="0" err="1" smtClean="0">
                <a:latin typeface="Arial" charset="0"/>
              </a:rPr>
              <a:t>е-mail</a:t>
            </a:r>
            <a:r>
              <a:rPr lang="ru-RU" sz="2000" dirty="0" smtClean="0">
                <a:latin typeface="Arial" charset="0"/>
              </a:rPr>
              <a:t>: </a:t>
            </a:r>
            <a:r>
              <a:rPr lang="en-US" sz="2000" dirty="0" smtClean="0">
                <a:latin typeface="Arial" charset="0"/>
              </a:rPr>
              <a:t>sp29310@</a:t>
            </a:r>
            <a:r>
              <a:rPr lang="ru-RU" sz="2000" dirty="0" err="1" smtClean="0">
                <a:latin typeface="Arial" charset="0"/>
              </a:rPr>
              <a:t>don</a:t>
            </a:r>
            <a:r>
              <a:rPr lang="en-US" sz="2000" dirty="0" err="1" smtClean="0">
                <a:latin typeface="Arial" charset="0"/>
              </a:rPr>
              <a:t>pac</a:t>
            </a:r>
            <a:r>
              <a:rPr lang="ru-RU" sz="2000" dirty="0" smtClean="0">
                <a:latin typeface="Arial" charset="0"/>
              </a:rPr>
              <a:t>.</a:t>
            </a:r>
            <a:r>
              <a:rPr lang="ru-RU" sz="2000" dirty="0" err="1" smtClean="0">
                <a:latin typeface="Arial" charset="0"/>
              </a:rPr>
              <a:t>ru</a:t>
            </a:r>
            <a:endParaRPr lang="ru-RU" sz="2000" dirty="0" smtClean="0">
              <a:latin typeface="Arial" charset="0"/>
            </a:endParaRPr>
          </a:p>
          <a:p>
            <a:pPr indent="12700">
              <a:lnSpc>
                <a:spcPct val="80000"/>
              </a:lnSpc>
              <a:buFont typeface="Arial" charset="0"/>
              <a:buNone/>
            </a:pPr>
            <a:r>
              <a:rPr lang="ru-RU" sz="2000" dirty="0" smtClean="0">
                <a:latin typeface="Arial" charset="0"/>
              </a:rPr>
              <a:t>График (режим) работы:</a:t>
            </a:r>
          </a:p>
          <a:p>
            <a:pPr indent="12700">
              <a:lnSpc>
                <a:spcPct val="80000"/>
              </a:lnSpc>
              <a:buFont typeface="Arial" charset="0"/>
              <a:buNone/>
            </a:pPr>
            <a:r>
              <a:rPr lang="ru-RU" sz="2000" dirty="0" smtClean="0">
                <a:latin typeface="Arial" charset="0"/>
              </a:rPr>
              <a:t> понедельник – пятница – 8.00 – 1</a:t>
            </a:r>
            <a:r>
              <a:rPr lang="en-US" sz="2000" dirty="0" smtClean="0">
                <a:latin typeface="Arial" charset="0"/>
              </a:rPr>
              <a:t>6</a:t>
            </a:r>
            <a:r>
              <a:rPr lang="ru-RU" sz="2000" dirty="0" smtClean="0">
                <a:latin typeface="Arial" charset="0"/>
              </a:rPr>
              <a:t>.</a:t>
            </a:r>
            <a:r>
              <a:rPr lang="en-US" sz="2000" dirty="0" smtClean="0">
                <a:latin typeface="Arial" charset="0"/>
              </a:rPr>
              <a:t>12</a:t>
            </a:r>
            <a:r>
              <a:rPr lang="ru-RU" sz="2000" dirty="0" smtClean="0">
                <a:latin typeface="Arial" charset="0"/>
              </a:rPr>
              <a:t>; </a:t>
            </a:r>
          </a:p>
          <a:p>
            <a:pPr indent="12700">
              <a:lnSpc>
                <a:spcPct val="80000"/>
              </a:lnSpc>
              <a:buFont typeface="Arial" charset="0"/>
              <a:buNone/>
            </a:pPr>
            <a:r>
              <a:rPr lang="ru-RU" sz="2000" dirty="0" smtClean="0">
                <a:latin typeface="Arial" charset="0"/>
              </a:rPr>
              <a:t>предпраздничные дни – </a:t>
            </a:r>
            <a:r>
              <a:rPr lang="en-US" sz="2000" dirty="0" smtClean="0">
                <a:latin typeface="Arial" charset="0"/>
              </a:rPr>
              <a:t>8</a:t>
            </a:r>
            <a:r>
              <a:rPr lang="ru-RU" sz="2000" dirty="0" smtClean="0">
                <a:latin typeface="Arial" charset="0"/>
              </a:rPr>
              <a:t>.00 – 1</a:t>
            </a:r>
            <a:r>
              <a:rPr lang="en-US" sz="2000" dirty="0" smtClean="0">
                <a:latin typeface="Arial" charset="0"/>
              </a:rPr>
              <a:t>5.12</a:t>
            </a:r>
            <a:r>
              <a:rPr lang="ru-RU" sz="2000" dirty="0" smtClean="0">
                <a:latin typeface="Arial" charset="0"/>
              </a:rPr>
              <a:t>; </a:t>
            </a:r>
          </a:p>
          <a:p>
            <a:pPr indent="12700">
              <a:lnSpc>
                <a:spcPct val="80000"/>
              </a:lnSpc>
              <a:buFont typeface="Arial" charset="0"/>
              <a:buNone/>
            </a:pPr>
            <a:r>
              <a:rPr lang="ru-RU" sz="2000" dirty="0" smtClean="0">
                <a:latin typeface="Arial" charset="0"/>
              </a:rPr>
              <a:t>суббота и воскресенье – выходные дни;</a:t>
            </a:r>
          </a:p>
          <a:p>
            <a:pPr indent="12700">
              <a:lnSpc>
                <a:spcPct val="80000"/>
              </a:lnSpc>
              <a:buFont typeface="Arial" charset="0"/>
              <a:buNone/>
            </a:pPr>
            <a:r>
              <a:rPr lang="ru-RU" sz="2000" dirty="0" smtClean="0">
                <a:latin typeface="Arial" charset="0"/>
              </a:rPr>
              <a:t> перерыв – 12.00 – 13.00. </a:t>
            </a:r>
            <a:endParaRPr lang="en-US" sz="2000" dirty="0" smtClean="0">
              <a:latin typeface="Arial" charset="0"/>
            </a:endParaRPr>
          </a:p>
          <a:p>
            <a:pPr indent="12700">
              <a:lnSpc>
                <a:spcPct val="80000"/>
              </a:lnSpc>
              <a:buFont typeface="Arial" charset="0"/>
              <a:buNone/>
            </a:pPr>
            <a:r>
              <a:rPr lang="ru-RU" sz="2000" dirty="0" smtClean="0">
                <a:latin typeface="Arial" charset="0"/>
              </a:rPr>
              <a:t>График приема: последний понедельник месяца с 14 до 15 часов</a:t>
            </a:r>
          </a:p>
          <a:p>
            <a:pPr indent="12700">
              <a:lnSpc>
                <a:spcPct val="80000"/>
              </a:lnSpc>
              <a:buFont typeface="Arial" charset="0"/>
              <a:buNone/>
            </a:pPr>
            <a:endParaRPr lang="ru-RU" sz="800" dirty="0" smtClean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Двойная стрелка влево/вправо 13"/>
          <p:cNvSpPr/>
          <p:nvPr/>
        </p:nvSpPr>
        <p:spPr>
          <a:xfrm>
            <a:off x="2438400" y="228600"/>
            <a:ext cx="6400800" cy="1471613"/>
          </a:xfrm>
          <a:prstGeom prst="left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Основы формирования проекта бюджета Курганенского сельского поселения Орловского района на </a:t>
            </a:r>
            <a:r>
              <a:rPr lang="ru-RU" sz="1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2020 </a:t>
            </a:r>
            <a:r>
              <a:rPr lang="ru-RU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год и плановый период </a:t>
            </a:r>
            <a:r>
              <a:rPr lang="ru-RU" sz="1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2021 </a:t>
            </a:r>
            <a:r>
              <a:rPr lang="ru-RU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 </a:t>
            </a:r>
            <a:r>
              <a:rPr lang="ru-RU" sz="1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2022 </a:t>
            </a:r>
            <a:r>
              <a:rPr lang="ru-RU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годов</a:t>
            </a:r>
          </a:p>
        </p:txBody>
      </p:sp>
      <p:sp>
        <p:nvSpPr>
          <p:cNvPr id="95237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2411413" y="1628775"/>
            <a:ext cx="3124200" cy="21717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1800" b="1" dirty="0">
                <a:latin typeface="Times New Roman" pitchFamily="18" charset="0"/>
              </a:rPr>
              <a:t>Прогноз социально-экономического развития Курганенского сельского поселения Орловского района на </a:t>
            </a:r>
            <a:r>
              <a:rPr lang="ru-RU" sz="1800" b="1" dirty="0" smtClean="0">
                <a:latin typeface="Times New Roman" pitchFamily="18" charset="0"/>
              </a:rPr>
              <a:t>2020-2022 </a:t>
            </a:r>
            <a:r>
              <a:rPr lang="ru-RU" sz="1800" b="1" dirty="0">
                <a:latin typeface="Times New Roman" pitchFamily="18" charset="0"/>
              </a:rPr>
              <a:t>годы</a:t>
            </a:r>
            <a:endParaRPr lang="ru-RU" sz="1800" dirty="0"/>
          </a:p>
        </p:txBody>
      </p:sp>
      <p:sp>
        <p:nvSpPr>
          <p:cNvPr id="95238" name="Rectangle 6"/>
          <p:cNvSpPr>
            <a:spLocks noGrp="1" noChangeArrowheads="1"/>
          </p:cNvSpPr>
          <p:nvPr>
            <p:ph sz="quarter" idx="2"/>
          </p:nvPr>
        </p:nvSpPr>
        <p:spPr>
          <a:xfrm>
            <a:off x="5500694" y="1685928"/>
            <a:ext cx="3124200" cy="2386014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1500" b="1" dirty="0"/>
              <a:t>Основные направления бюджетной политики и основные направления налоговой политики на </a:t>
            </a:r>
            <a:r>
              <a:rPr lang="ru-RU" sz="1500" b="1" dirty="0" smtClean="0"/>
              <a:t>2020-2022 </a:t>
            </a:r>
            <a:r>
              <a:rPr lang="ru-RU" sz="1500" b="1" dirty="0"/>
              <a:t>годы (Постановление Администрации Курганенского сельского поселения № </a:t>
            </a:r>
            <a:r>
              <a:rPr lang="ru-RU" sz="1500" b="1" dirty="0" smtClean="0"/>
              <a:t>152 </a:t>
            </a:r>
            <a:r>
              <a:rPr lang="ru-RU" sz="1500" b="1" dirty="0"/>
              <a:t>от </a:t>
            </a:r>
            <a:r>
              <a:rPr lang="ru-RU" sz="1500" b="1" dirty="0" smtClean="0"/>
              <a:t>30.10.2019)</a:t>
            </a:r>
            <a:r>
              <a:rPr lang="ru-RU" sz="1500" dirty="0" smtClean="0"/>
              <a:t> </a:t>
            </a:r>
            <a:endParaRPr lang="ru-RU" sz="1500" dirty="0"/>
          </a:p>
        </p:txBody>
      </p:sp>
      <p:sp>
        <p:nvSpPr>
          <p:cNvPr id="95240" name="Rectangle 8"/>
          <p:cNvSpPr>
            <a:spLocks noGrp="1" noChangeArrowheads="1"/>
          </p:cNvSpPr>
          <p:nvPr>
            <p:ph sz="quarter" idx="4"/>
          </p:nvPr>
        </p:nvSpPr>
        <p:spPr>
          <a:xfrm>
            <a:off x="5651500" y="4214818"/>
            <a:ext cx="3124200" cy="2214577"/>
          </a:xfrm>
        </p:spPr>
        <p:txBody>
          <a:bodyPr/>
          <a:lstStyle/>
          <a:p>
            <a:pPr algn="ctr" eaLnBrk="1" hangingPunct="1">
              <a:buNone/>
              <a:defRPr/>
            </a:pPr>
            <a:r>
              <a:rPr lang="ru-RU" sz="1700" b="1" dirty="0" smtClean="0"/>
              <a:t>Проект Решения Собрания депутатов «О бюджете Курганенского сельского поселения Орловского района на 2020 и плановый период 2021 </a:t>
            </a:r>
            <a:r>
              <a:rPr lang="ru-RU" sz="1700" b="1" dirty="0"/>
              <a:t>и </a:t>
            </a:r>
            <a:r>
              <a:rPr lang="ru-RU" sz="1700" b="1" dirty="0" smtClean="0"/>
              <a:t>2022 </a:t>
            </a:r>
            <a:r>
              <a:rPr lang="ru-RU" sz="1700" b="1" dirty="0"/>
              <a:t>годов»</a:t>
            </a:r>
          </a:p>
        </p:txBody>
      </p:sp>
      <p:sp>
        <p:nvSpPr>
          <p:cNvPr id="95241" name="Rectangle 9"/>
          <p:cNvSpPr>
            <a:spLocks noGrp="1" noChangeArrowheads="1"/>
          </p:cNvSpPr>
          <p:nvPr>
            <p:ph sz="quarter" idx="3"/>
          </p:nvPr>
        </p:nvSpPr>
        <p:spPr>
          <a:xfrm>
            <a:off x="2411413" y="3933825"/>
            <a:ext cx="3124200" cy="2171700"/>
          </a:xfrm>
        </p:spPr>
        <p:txBody>
          <a:bodyPr/>
          <a:lstStyle/>
          <a:p>
            <a:pPr algn="ctr" eaLnBrk="1" hangingPunct="1">
              <a:defRPr/>
            </a:pPr>
            <a:endParaRPr lang="ru-RU" sz="1800" b="1" dirty="0"/>
          </a:p>
          <a:p>
            <a:pPr algn="ctr" eaLnBrk="1" hangingPunct="1">
              <a:defRPr/>
            </a:pPr>
            <a:r>
              <a:rPr lang="ru-RU" sz="1800" b="1" dirty="0"/>
              <a:t>Муниципальные целевые программы Курганенского сельского поселения</a:t>
            </a:r>
          </a:p>
          <a:p>
            <a:pPr eaLnBrk="1" hangingPunct="1">
              <a:defRPr/>
            </a:pPr>
            <a:endParaRPr lang="ru-RU" sz="24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Заголовок 1"/>
          <p:cNvSpPr>
            <a:spLocks noGrp="1"/>
          </p:cNvSpPr>
          <p:nvPr>
            <p:ph type="ctrTitle"/>
          </p:nvPr>
        </p:nvSpPr>
        <p:spPr>
          <a:xfrm>
            <a:off x="250825" y="260350"/>
            <a:ext cx="8569325" cy="792163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rgbClr val="558ED5"/>
                </a:solidFill>
                <a:latin typeface="Arial" charset="0"/>
              </a:rPr>
              <a:t>Б</a:t>
            </a:r>
            <a:r>
              <a:rPr lang="ru-RU" sz="2400" b="1" dirty="0" smtClean="0">
                <a:solidFill>
                  <a:srgbClr val="558ED5"/>
                </a:solidFill>
              </a:rPr>
              <a:t>юджет</a:t>
            </a:r>
            <a:r>
              <a:rPr lang="ru-RU" sz="2400" b="1" dirty="0" smtClean="0">
                <a:solidFill>
                  <a:srgbClr val="558ED5"/>
                </a:solidFill>
                <a:latin typeface="Arial" charset="0"/>
              </a:rPr>
              <a:t> </a:t>
            </a:r>
            <a:r>
              <a:rPr lang="ru-RU" sz="2400" b="1" dirty="0" smtClean="0">
                <a:solidFill>
                  <a:srgbClr val="558ED5"/>
                </a:solidFill>
              </a:rPr>
              <a:t>Курганенского сельского поселения на 2020 год и плановый период 2021 и 2022 годов направлен на решение следующих ключевых задач:</a:t>
            </a:r>
          </a:p>
        </p:txBody>
      </p:sp>
      <p:sp>
        <p:nvSpPr>
          <p:cNvPr id="8806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288" y="1484313"/>
            <a:ext cx="8569325" cy="5041900"/>
          </a:xfrm>
        </p:spPr>
        <p:txBody>
          <a:bodyPr/>
          <a:lstStyle/>
          <a:p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</a:rPr>
              <a:t>1) 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обязательств;</a:t>
            </a:r>
          </a:p>
          <a:p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</a:rPr>
              <a:t>2) повышение эффективности бюджетной политики, в том числе за счет роста эффективности бюджетных расходов;</a:t>
            </a:r>
          </a:p>
          <a:p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</a:rPr>
              <a:t>3) соответствие финансовых возможностей </a:t>
            </a:r>
            <a:r>
              <a:rPr lang="ru-RU" sz="2600" dirty="0" err="1" smtClean="0">
                <a:solidFill>
                  <a:schemeClr val="tx1"/>
                </a:solidFill>
                <a:latin typeface="Times New Roman" pitchFamily="18" charset="0"/>
              </a:rPr>
              <a:t>Курганенского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</a:rPr>
              <a:t> сельского поселения ключевым направлениям развития;</a:t>
            </a:r>
          </a:p>
          <a:p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</a:rPr>
              <a:t>4) повышение роли бюджетной политики для поддержки экономического роста;</a:t>
            </a:r>
          </a:p>
          <a:p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</a:rPr>
              <a:t>5) повышение прозрачности и открытости бюджетного процесса.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1295400"/>
          </a:xfrm>
        </p:spPr>
        <p:txBody>
          <a:bodyPr/>
          <a:lstStyle/>
          <a:p>
            <a:pPr eaLnBrk="1" hangingPunct="1"/>
            <a:r>
              <a:rPr lang="ru-RU" sz="2000" b="1" dirty="0" smtClean="0">
                <a:solidFill>
                  <a:srgbClr val="17375E"/>
                </a:solidFill>
              </a:rPr>
              <a:t>Основные параметры бюджета Курганенского сельского поселения</a:t>
            </a:r>
            <a:r>
              <a:rPr lang="ru-RU" sz="2000" dirty="0" smtClean="0">
                <a:solidFill>
                  <a:srgbClr val="17375E"/>
                </a:solidFill>
              </a:rPr>
              <a:t/>
            </a:r>
            <a:br>
              <a:rPr lang="ru-RU" sz="2000" dirty="0" smtClean="0">
                <a:solidFill>
                  <a:srgbClr val="17375E"/>
                </a:solidFill>
              </a:rPr>
            </a:br>
            <a:r>
              <a:rPr lang="ru-RU" sz="2000" b="1" dirty="0" smtClean="0">
                <a:solidFill>
                  <a:srgbClr val="17375E"/>
                </a:solidFill>
              </a:rPr>
              <a:t>«О бюджете на 2020 год и на плановый период 2021 и 2022 годов»</a:t>
            </a:r>
            <a:r>
              <a:rPr lang="en-US" sz="2400" b="1" dirty="0" smtClean="0">
                <a:solidFill>
                  <a:srgbClr val="17375E"/>
                </a:solidFill>
              </a:rPr>
              <a:t/>
            </a:r>
            <a:br>
              <a:rPr lang="en-US" sz="2400" b="1" dirty="0" smtClean="0">
                <a:solidFill>
                  <a:srgbClr val="17375E"/>
                </a:solidFill>
              </a:rPr>
            </a:br>
            <a:r>
              <a:rPr lang="ru-RU" sz="1800" dirty="0" smtClean="0"/>
              <a:t>(тыс. рублей)</a:t>
            </a:r>
          </a:p>
        </p:txBody>
      </p:sp>
      <p:graphicFrame>
        <p:nvGraphicFramePr>
          <p:cNvPr id="30784" name="Group 64"/>
          <p:cNvGraphicFramePr>
            <a:graphicFrameLocks noGrp="1"/>
          </p:cNvGraphicFramePr>
          <p:nvPr>
            <p:ph idx="1"/>
          </p:nvPr>
        </p:nvGraphicFramePr>
        <p:xfrm>
          <a:off x="684213" y="1844675"/>
          <a:ext cx="7775575" cy="4078301"/>
        </p:xfrm>
        <a:graphic>
          <a:graphicData uri="http://schemas.openxmlformats.org/drawingml/2006/table">
            <a:tbl>
              <a:tblPr/>
              <a:tblGrid>
                <a:gridCol w="2570162"/>
                <a:gridCol w="1216025"/>
                <a:gridCol w="1285875"/>
                <a:gridCol w="1284288"/>
                <a:gridCol w="1419225"/>
              </a:tblGrid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2019 год первонач.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 Доходы, всего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5984,7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6477,8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4482,5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4309,2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из них: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82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2103,3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2346,4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2436,6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2530,4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222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3881,4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4093,6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2007,3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1739,4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II.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Расходы, всего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6195,0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6716,2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4730,0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4566,1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902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III.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Дефицит (-), 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профицит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(+)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-210,3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-238,4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-247,5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-256,9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636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VI.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Источники финансирования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210,3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238,4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247,5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256,9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Заголовок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008063"/>
          </a:xfrm>
        </p:spPr>
        <p:txBody>
          <a:bodyPr/>
          <a:lstStyle/>
          <a:p>
            <a:pPr eaLnBrk="1" hangingPunct="1"/>
            <a:r>
              <a:rPr lang="ru-RU" sz="2300" b="1" dirty="0" smtClean="0">
                <a:solidFill>
                  <a:srgbClr val="558ED5"/>
                </a:solidFill>
              </a:rPr>
              <a:t>Объем безвозмездных поступлений в бюджет </a:t>
            </a:r>
            <a:r>
              <a:rPr lang="ru-RU" sz="2300" b="1" dirty="0" smtClean="0">
                <a:solidFill>
                  <a:srgbClr val="558ED5"/>
                </a:solidFill>
                <a:latin typeface="Arial" charset="0"/>
              </a:rPr>
              <a:t>Курганенского сельского поселения </a:t>
            </a:r>
            <a:r>
              <a:rPr lang="ru-RU" sz="2300" b="1" dirty="0" smtClean="0">
                <a:solidFill>
                  <a:srgbClr val="558ED5"/>
                </a:solidFill>
              </a:rPr>
              <a:t>Орловского района</a:t>
            </a:r>
          </a:p>
        </p:txBody>
      </p:sp>
      <p:graphicFrame>
        <p:nvGraphicFramePr>
          <p:cNvPr id="69694" name="Group 62"/>
          <p:cNvGraphicFramePr>
            <a:graphicFrameLocks noGrp="1"/>
          </p:cNvGraphicFramePr>
          <p:nvPr/>
        </p:nvGraphicFramePr>
        <p:xfrm>
          <a:off x="428596" y="1557338"/>
          <a:ext cx="8215370" cy="4449765"/>
        </p:xfrm>
        <a:graphic>
          <a:graphicData uri="http://schemas.openxmlformats.org/drawingml/2006/table">
            <a:tbl>
              <a:tblPr/>
              <a:tblGrid>
                <a:gridCol w="1815612"/>
                <a:gridCol w="1504540"/>
                <a:gridCol w="1231968"/>
                <a:gridCol w="1245827"/>
                <a:gridCol w="1165768"/>
                <a:gridCol w="1251655"/>
              </a:tblGrid>
              <a:tr h="8890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Наименование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2018 год (факт)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2019 год (первоначальный бюджет)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2020 год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(план)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35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тыс.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рублей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тыс. рублей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темп роста в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тыс. рублей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темп роста в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ИТОГО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5672,8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3881,4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68,4</a:t>
                      </a:r>
                      <a:endParaRPr lang="ru-RU" dirty="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4093,6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105,5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том числе: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Дотации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3440,9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3707,7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107,8</a:t>
                      </a:r>
                      <a:endParaRPr lang="ru-RU" dirty="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3910,2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105,5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Субвенции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77,3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83,5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108,0</a:t>
                      </a:r>
                      <a:endParaRPr lang="ru-RU" dirty="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83,4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99,9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947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Иные межбюджетные трансферты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2154,6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90,2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110,9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3" name="Rectang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chemeClr val="hlink"/>
                </a:solidFill>
              </a:rPr>
              <a:t>Доходы бюджета Курганенского сельского поселения Орловского района</a:t>
            </a:r>
          </a:p>
        </p:txBody>
      </p:sp>
      <p:graphicFrame>
        <p:nvGraphicFramePr>
          <p:cNvPr id="4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791832" y="1201738"/>
          <a:ext cx="8105775" cy="4441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3" name="Rectang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17375E"/>
                </a:solidFill>
              </a:rPr>
              <a:t>Динамика налоговых и неналоговых доходов бюджета Курганенского сельского поселения  Орловского района</a:t>
            </a:r>
            <a:endParaRPr lang="ru-RU" sz="2800" dirty="0" smtClean="0">
              <a:solidFill>
                <a:schemeClr val="hlink"/>
              </a:solidFill>
            </a:endParaRPr>
          </a:p>
        </p:txBody>
      </p:sp>
      <p:graphicFrame>
        <p:nvGraphicFramePr>
          <p:cNvPr id="4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791832" y="1201738"/>
          <a:ext cx="8105775" cy="4441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4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z="2500" b="1" dirty="0" smtClean="0">
                <a:solidFill>
                  <a:srgbClr val="C00000"/>
                </a:solidFill>
              </a:rPr>
              <a:t>Структура налоговых доходов бюджета Курганенского сельского поселения в </a:t>
            </a:r>
            <a:r>
              <a:rPr lang="ru-RU" sz="2500" b="1" dirty="0" smtClean="0">
                <a:solidFill>
                  <a:srgbClr val="C00000"/>
                </a:solidFill>
                <a:latin typeface="Arial" charset="0"/>
              </a:rPr>
              <a:t>2020</a:t>
            </a:r>
            <a:r>
              <a:rPr lang="ru-RU" sz="2500" b="1" dirty="0" smtClean="0">
                <a:solidFill>
                  <a:srgbClr val="C00000"/>
                </a:solidFill>
              </a:rPr>
              <a:t> году, </a:t>
            </a:r>
            <a:r>
              <a:rPr lang="ru-RU" sz="2500" b="1" dirty="0" smtClean="0">
                <a:solidFill>
                  <a:srgbClr val="C00000"/>
                </a:solidFill>
                <a:latin typeface="Arial" charset="0"/>
              </a:rPr>
              <a:t>2085,9</a:t>
            </a:r>
            <a:r>
              <a:rPr lang="ru-RU" sz="2500" b="1" dirty="0" smtClean="0">
                <a:solidFill>
                  <a:srgbClr val="C00000"/>
                </a:solidFill>
              </a:rPr>
              <a:t> тыс.рублей</a:t>
            </a:r>
            <a:endParaRPr lang="ru-RU" sz="2500" dirty="0" smtClean="0">
              <a:solidFill>
                <a:srgbClr val="C00000"/>
              </a:solidFill>
            </a:endParaRPr>
          </a:p>
        </p:txBody>
      </p:sp>
      <p:graphicFrame>
        <p:nvGraphicFramePr>
          <p:cNvPr id="81923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428625" y="1519238"/>
          <a:ext cx="8404225" cy="3827462"/>
        </p:xfrm>
        <a:graphic>
          <a:graphicData uri="http://schemas.openxmlformats.org/presentationml/2006/ole">
            <p:oleObj spid="_x0000_s81925" name="Worksheet" r:id="rId3" imgW="5876798" imgH="2676391" progId="Excel.Sheet.8">
              <p:embed/>
            </p:oleObj>
          </a:graphicData>
        </a:graphic>
      </p:graphicFrame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Заголовок 1"/>
          <p:cNvSpPr>
            <a:spLocks noGrp="1"/>
          </p:cNvSpPr>
          <p:nvPr>
            <p:ph type="title"/>
          </p:nvPr>
        </p:nvSpPr>
        <p:spPr>
          <a:xfrm>
            <a:off x="539750" y="620713"/>
            <a:ext cx="8229600" cy="561975"/>
          </a:xfrm>
        </p:spPr>
        <p:txBody>
          <a:bodyPr/>
          <a:lstStyle/>
          <a:p>
            <a:pPr eaLnBrk="1" hangingPunct="1"/>
            <a:r>
              <a:rPr lang="ru-RU" sz="2600" b="1" smtClean="0">
                <a:solidFill>
                  <a:srgbClr val="C00000"/>
                </a:solidFill>
              </a:rPr>
              <a:t/>
            </a:r>
            <a:br>
              <a:rPr lang="ru-RU" sz="2600" b="1" smtClean="0">
                <a:solidFill>
                  <a:srgbClr val="C00000"/>
                </a:solidFill>
              </a:rPr>
            </a:br>
            <a:r>
              <a:rPr lang="ru-RU" sz="2600" b="1" smtClean="0">
                <a:solidFill>
                  <a:srgbClr val="C00000"/>
                </a:solidFill>
              </a:rPr>
              <a:t>Безвозмездные поступления в бюджет Курганенского сельского поселения</a:t>
            </a:r>
            <a:br>
              <a:rPr lang="ru-RU" sz="2600" b="1" smtClean="0">
                <a:solidFill>
                  <a:srgbClr val="C00000"/>
                </a:solidFill>
              </a:rPr>
            </a:br>
            <a:r>
              <a:rPr lang="ru-RU" sz="2200" smtClean="0"/>
              <a:t/>
            </a:r>
            <a:br>
              <a:rPr lang="ru-RU" sz="2200" smtClean="0"/>
            </a:br>
            <a:r>
              <a:rPr lang="ru-RU" sz="1400" b="1" smtClean="0"/>
              <a:t> </a:t>
            </a:r>
            <a:r>
              <a:rPr lang="ru-RU" sz="1400" smtClean="0"/>
              <a:t/>
            </a:r>
            <a:br>
              <a:rPr lang="ru-RU" sz="1400" smtClean="0"/>
            </a:br>
            <a:r>
              <a:rPr lang="en-US" sz="1400" smtClean="0"/>
              <a:t>							(</a:t>
            </a:r>
            <a:r>
              <a:rPr lang="ru-RU" sz="1400" b="1" smtClean="0">
                <a:solidFill>
                  <a:srgbClr val="002060"/>
                </a:solidFill>
              </a:rPr>
              <a:t>тыс.рублей</a:t>
            </a:r>
            <a:r>
              <a:rPr lang="en-US" sz="1400" b="1" smtClean="0">
                <a:solidFill>
                  <a:srgbClr val="002060"/>
                </a:solidFill>
              </a:rPr>
              <a:t>)</a:t>
            </a:r>
            <a:r>
              <a:rPr lang="ru-RU" sz="1400" smtClean="0"/>
              <a:t/>
            </a:r>
            <a:br>
              <a:rPr lang="ru-RU" sz="1400" smtClean="0"/>
            </a:br>
            <a:endParaRPr lang="ru-RU" sz="1400" smtClean="0"/>
          </a:p>
        </p:txBody>
      </p:sp>
      <p:graphicFrame>
        <p:nvGraphicFramePr>
          <p:cNvPr id="6146" name="Объект 2"/>
          <p:cNvGraphicFramePr>
            <a:graphicFrameLocks noGrp="1"/>
          </p:cNvGraphicFramePr>
          <p:nvPr>
            <p:ph idx="1"/>
          </p:nvPr>
        </p:nvGraphicFramePr>
        <p:xfrm>
          <a:off x="1363663" y="1400175"/>
          <a:ext cx="6845300" cy="4164013"/>
        </p:xfrm>
        <a:graphic>
          <a:graphicData uri="http://schemas.openxmlformats.org/presentationml/2006/ole">
            <p:oleObj spid="_x0000_s6148" name="Worksheet" r:id="rId3" imgW="4791091" imgH="2914743" progId="Excel.Sheet.8">
              <p:embed/>
            </p:oleObj>
          </a:graphicData>
        </a:graphic>
      </p:graphicFrame>
    </p:spTree>
  </p:cSld>
  <p:clrMapOvr>
    <a:masterClrMapping/>
  </p:clrMapOvr>
  <p:transition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лан">
  <a:themeElements>
    <a:clrScheme name="План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План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лан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лан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лан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Proposal</Template>
  <TotalTime>5166</TotalTime>
  <Words>974</Words>
  <Application>Microsoft Office PowerPoint</Application>
  <PresentationFormat>Экран (4:3)</PresentationFormat>
  <Paragraphs>287</Paragraphs>
  <Slides>19</Slides>
  <Notes>4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2" baseType="lpstr">
      <vt:lpstr>Тема Office</vt:lpstr>
      <vt:lpstr>План</vt:lpstr>
      <vt:lpstr>Лист Microsoft Office Excel 97-2003</vt:lpstr>
      <vt:lpstr>ПРОЕКТ БЮДЖЕТА Курганенского сельского поселения Орловского района на 2020 год и на плановый период 2021 и 2022 годов</vt:lpstr>
      <vt:lpstr>Слайд 2</vt:lpstr>
      <vt:lpstr>Бюджет Курганенского сельского поселения на 2020 год и плановый период 2021 и 2022 годов направлен на решение следующих ключевых задач:</vt:lpstr>
      <vt:lpstr>Основные параметры бюджета Курганенского сельского поселения «О бюджете на 2020 год и на плановый период 2021 и 2022 годов» (тыс. рублей)</vt:lpstr>
      <vt:lpstr>Объем безвозмездных поступлений в бюджет Курганенского сельского поселения Орловского района</vt:lpstr>
      <vt:lpstr>Доходы бюджета Курганенского сельского поселения Орловского района</vt:lpstr>
      <vt:lpstr>Динамика налоговых и неналоговых доходов бюджета Курганенского сельского поселения  Орловского района</vt:lpstr>
      <vt:lpstr>Структура налоговых доходов бюджета Курганенского сельского поселения в 2020 году, 2085,9 тыс.рублей</vt:lpstr>
      <vt:lpstr> Безвозмездные поступления в бюджет Курганенского сельского поселения           (тыс.рублей) </vt:lpstr>
      <vt:lpstr>Динамика поступлений земельного налога в бюджет Курганенского сельского поселения</vt:lpstr>
      <vt:lpstr>Динамика расходов бюджета Курганенского сельского поселения        (тыс. рублей)</vt:lpstr>
      <vt:lpstr>Расходы бюджета Курганенского сельского поселения в 2020 году 5993,2тыс. руб.</vt:lpstr>
      <vt:lpstr>Структура муниципальных программ Курганенского сельского поселения на 2020 год</vt:lpstr>
      <vt:lpstr>Структура муниципальных программ Курганенского сельского поселения на 2021 год</vt:lpstr>
      <vt:lpstr>Структура муниципальных программ Курганенского сельского поселения на 2022 год</vt:lpstr>
      <vt:lpstr>Расходы бюджета Курганенского сельского поселения, формируемые в рамках муниципальных программ Курганенского сельского поселения, и непрограммные расходы</vt:lpstr>
      <vt:lpstr>Доля муниципальных программ социальной направленности в общем объеме программных расходов</vt:lpstr>
      <vt:lpstr>Структура расходов бюджета Курганенского сельского поселения  в 2020 году по разделам</vt:lpstr>
      <vt:lpstr>Контактная информация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принципы формирования бюджета Орловского района на 2013 год и на плановый период 2014 и 2015 годов</dc:title>
  <dc:creator>User</dc:creator>
  <cp:lastModifiedBy>user</cp:lastModifiedBy>
  <cp:revision>356</cp:revision>
  <dcterms:created xsi:type="dcterms:W3CDTF">2012-10-21T15:40:11Z</dcterms:created>
  <dcterms:modified xsi:type="dcterms:W3CDTF">2019-12-11T10:31:16Z</dcterms:modified>
</cp:coreProperties>
</file>