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99" r:id="rId3"/>
    <p:sldId id="300" r:id="rId4"/>
    <p:sldId id="256" r:id="rId5"/>
    <p:sldId id="257" r:id="rId6"/>
    <p:sldId id="287" r:id="rId7"/>
    <p:sldId id="294" r:id="rId8"/>
    <p:sldId id="304" r:id="rId9"/>
    <p:sldId id="297" r:id="rId10"/>
    <p:sldId id="293" r:id="rId11"/>
    <p:sldId id="305" r:id="rId12"/>
    <p:sldId id="307" r:id="rId13"/>
    <p:sldId id="306" r:id="rId14"/>
    <p:sldId id="272" r:id="rId15"/>
    <p:sldId id="301" r:id="rId16"/>
    <p:sldId id="302" r:id="rId17"/>
    <p:sldId id="274" r:id="rId18"/>
    <p:sldId id="275" r:id="rId19"/>
    <p:sldId id="277" r:id="rId20"/>
    <p:sldId id="298" r:id="rId2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06" autoAdjust="0"/>
    <p:restoredTop sz="88362" autoAdjust="0"/>
  </p:normalViewPr>
  <p:slideViewPr>
    <p:cSldViewPr>
      <p:cViewPr>
        <p:scale>
          <a:sx n="60" d="100"/>
          <a:sy n="60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954E-2"/>
          <c:y val="8.7940583181744497E-2"/>
          <c:w val="0.91135303265941103"/>
          <c:h val="0.7738853503184733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947E-5"/>
                  <c:y val="7.294199042094197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68E-3"/>
                  <c:y val="7.14577157491233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88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81E-2"/>
                  <c:y val="-2.373707948042802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21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2018</c:v>
                </c:pt>
                <c:pt idx="1">
                  <c:v>2019 нач.</c:v>
                </c:pt>
                <c:pt idx="2">
                  <c:v>план-2020</c:v>
                </c:pt>
                <c:pt idx="3">
                  <c:v>план-2021</c:v>
                </c:pt>
                <c:pt idx="4">
                  <c:v>план-2022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8058.9</c:v>
                </c:pt>
                <c:pt idx="1">
                  <c:v>5984.7</c:v>
                </c:pt>
                <c:pt idx="2">
                  <c:v>6476</c:v>
                </c:pt>
                <c:pt idx="3">
                  <c:v>5024.3</c:v>
                </c:pt>
                <c:pt idx="4">
                  <c:v>5091.3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box"/>
        <c:axId val="77423360"/>
        <c:axId val="77424896"/>
        <c:axId val="0"/>
      </c:bar3DChart>
      <c:catAx>
        <c:axId val="77423360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7424896"/>
        <c:crosses val="autoZero"/>
        <c:auto val="1"/>
        <c:lblAlgn val="ctr"/>
        <c:lblOffset val="100"/>
        <c:tickLblSkip val="1"/>
        <c:tickMarkSkip val="1"/>
      </c:catAx>
      <c:valAx>
        <c:axId val="77424896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7423360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26"/>
          <c:y val="3.1847133757961932E-3"/>
          <c:w val="0.15396578538102726"/>
          <c:h val="7.6433121019108582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746E-2"/>
          <c:y val="8.7940583181744497E-2"/>
          <c:w val="0.91135303265941126"/>
          <c:h val="0.773885350318474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934E-5"/>
                  <c:y val="7.29419904209419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688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741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796E-2"/>
                  <c:y val="-2.37370794804280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17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2018</c:v>
                </c:pt>
                <c:pt idx="1">
                  <c:v>2019 нач.</c:v>
                </c:pt>
                <c:pt idx="2">
                  <c:v>план-2020</c:v>
                </c:pt>
                <c:pt idx="3">
                  <c:v>план-2021</c:v>
                </c:pt>
                <c:pt idx="4">
                  <c:v>план-2022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2340.6</c:v>
                </c:pt>
                <c:pt idx="1">
                  <c:v>2103.3000000000002</c:v>
                </c:pt>
                <c:pt idx="2">
                  <c:v>2384.1999999999998</c:v>
                </c:pt>
                <c:pt idx="3">
                  <c:v>2475.1999999999998</c:v>
                </c:pt>
                <c:pt idx="4">
                  <c:v>2569.8000000000002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cone"/>
        <c:axId val="87800064"/>
        <c:axId val="87801856"/>
        <c:axId val="0"/>
      </c:bar3DChart>
      <c:catAx>
        <c:axId val="8780006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801856"/>
        <c:crosses val="autoZero"/>
        <c:auto val="1"/>
        <c:lblAlgn val="ctr"/>
        <c:lblOffset val="100"/>
        <c:tickLblSkip val="1"/>
        <c:tickMarkSkip val="1"/>
      </c:catAx>
      <c:valAx>
        <c:axId val="87801856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General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800064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42"/>
          <c:y val="3.184713375796195E-3"/>
          <c:w val="0.35669470223390132"/>
          <c:h val="9.508514489490843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1023E-2"/>
          <c:y val="8.7940583181744497E-2"/>
          <c:w val="0.9113530326594117"/>
          <c:h val="0.77388535031847505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9001E-5"/>
                  <c:y val="7.29419904209419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723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758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796E-2"/>
                  <c:y val="-2.373707948042803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31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2018</c:v>
                </c:pt>
                <c:pt idx="1">
                  <c:v>2019 нач.</c:v>
                </c:pt>
                <c:pt idx="2">
                  <c:v>план-2020</c:v>
                </c:pt>
                <c:pt idx="3">
                  <c:v>план-2021</c:v>
                </c:pt>
                <c:pt idx="4">
                  <c:v>план-2022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1400.2</c:v>
                </c:pt>
                <c:pt idx="1">
                  <c:v>1304.0999999999999</c:v>
                </c:pt>
                <c:pt idx="2">
                  <c:v>1347.4</c:v>
                </c:pt>
                <c:pt idx="3">
                  <c:v>1401.3</c:v>
                </c:pt>
                <c:pt idx="4">
                  <c:v>1457.4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box"/>
        <c:axId val="110283008"/>
        <c:axId val="110288896"/>
        <c:axId val="109713600"/>
      </c:bar3DChart>
      <c:catAx>
        <c:axId val="110283008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0288896"/>
        <c:crosses val="autoZero"/>
        <c:auto val="1"/>
        <c:lblAlgn val="ctr"/>
        <c:lblOffset val="100"/>
        <c:tickLblSkip val="1"/>
        <c:tickMarkSkip val="1"/>
      </c:catAx>
      <c:valAx>
        <c:axId val="110288896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0283008"/>
        <c:crosses val="autoZero"/>
        <c:crossBetween val="between"/>
      </c:valAx>
      <c:serAx>
        <c:axId val="109713600"/>
        <c:scaling>
          <c:orientation val="minMax"/>
        </c:scaling>
        <c:delete val="1"/>
        <c:axPos val="b"/>
        <c:tickLblPos val="nextTo"/>
        <c:crossAx val="110288896"/>
        <c:crosses val="autoZero"/>
      </c:serAx>
      <c:spPr>
        <a:noFill/>
        <a:ln w="331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E571-6200-48AB-A0CF-1AB7E79EF58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8E9-8239-4E1D-96A6-6433FC690B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30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179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66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94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БЮДЖЕТ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2020 год и на плановый период 2021 и 2022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7238" y="1717675"/>
          <a:ext cx="7456487" cy="3783013"/>
        </p:xfrm>
        <a:graphic>
          <a:graphicData uri="http://schemas.openxmlformats.org/presentationml/2006/ole">
            <p:oleObj spid="_x0000_s134146" name="Worksheet" r:id="rId3" imgW="5181600" imgH="2628883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2020 году 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5993,2</a:t>
            </a:r>
            <a:r>
              <a:rPr lang="ru-RU" sz="2000" b="1" dirty="0" smtClean="0">
                <a:solidFill>
                  <a:srgbClr val="C00000"/>
                </a:solidFill>
              </a:rPr>
              <a:t>тыс. руб.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4825" y="1150938"/>
          <a:ext cx="8702675" cy="3484562"/>
        </p:xfrm>
        <a:graphic>
          <a:graphicData uri="http://schemas.openxmlformats.org/presentationml/2006/ole">
            <p:oleObj spid="_x0000_s128004" name="Worksheet" r:id="rId3" imgW="5257705" imgH="210494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2020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678893" cy="5322806"/>
        </p:xfrm>
        <a:graphic>
          <a:graphicData uri="http://schemas.openxmlformats.org/drawingml/2006/table">
            <a:tbl>
              <a:tblPr/>
              <a:tblGrid>
                <a:gridCol w="6836567"/>
                <a:gridCol w="981364"/>
                <a:gridCol w="860962"/>
              </a:tblGrid>
              <a:tr h="37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6608,8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2021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5182861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3655,6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76,72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4764,6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2022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5208272"/>
        </p:xfrm>
        <a:graphic>
          <a:graphicData uri="http://schemas.openxmlformats.org/drawingml/2006/table">
            <a:tbl>
              <a:tblPr/>
              <a:tblGrid>
                <a:gridCol w="6580188"/>
                <a:gridCol w="955697"/>
                <a:gridCol w="81754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3655,6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4986,0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714348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6608,8</a:t>
            </a:r>
            <a:endParaRPr lang="ru-RU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4764,6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4986,0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105,6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506,9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362,2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2021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73075" y="1339850"/>
          <a:ext cx="8386763" cy="2854325"/>
        </p:xfrm>
        <a:graphic>
          <a:graphicData uri="http://schemas.openxmlformats.org/presentationml/2006/ole">
            <p:oleObj spid="_x0000_s35844" name="Worksheet" r:id="rId3" imgW="5067173" imgH="1724066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2020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1,0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0,3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9"/>
            <a:ext cx="3633788" cy="1017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62,8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071810"/>
            <a:ext cx="3635375" cy="9334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5,6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27,2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1,2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285992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0,4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929190" y="2214554"/>
          <a:ext cx="3643338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3338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ru-RU" sz="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Национальная экономика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   1,5 %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 Ростовской области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Тел.(факс) 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     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55-9-03,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2020-2022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2020-2022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152 </a:t>
            </a:r>
            <a:r>
              <a:rPr lang="ru-RU" sz="1500" b="1" dirty="0"/>
              <a:t>от </a:t>
            </a:r>
            <a:r>
              <a:rPr lang="ru-RU" sz="1500" b="1" dirty="0" smtClean="0"/>
              <a:t>30.10.2019)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4214818"/>
            <a:ext cx="3124200" cy="2214577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1700" b="1" dirty="0" smtClean="0"/>
              <a:t>Проект Решения Собрания депутатов «О бюджете Курганенского сельского поселения Орловского района на 2020 и плановый период 2021 </a:t>
            </a:r>
            <a:r>
              <a:rPr lang="ru-RU" sz="1700" b="1" dirty="0"/>
              <a:t>и </a:t>
            </a:r>
            <a:r>
              <a:rPr lang="ru-RU" sz="1700" b="1" dirty="0" smtClean="0"/>
              <a:t>2022 </a:t>
            </a:r>
            <a:r>
              <a:rPr lang="ru-RU" sz="17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 dirty="0"/>
          </a:p>
          <a:p>
            <a:pPr algn="ctr" eaLnBrk="1" hangingPunct="1">
              <a:defRPr/>
            </a:pPr>
            <a:r>
              <a:rPr lang="ru-RU" sz="1800" b="1" dirty="0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2020 год и плановый период 2021 и 2022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Курганенского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сельского поселения ключевым направлениям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2020 год и на плановый период 2021 и 2022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84338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2019 год первонач.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6476,0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5024,3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5091,3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3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6714,4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5271,5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5091,3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-247,2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-256,9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247,2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428596" y="1557338"/>
          <a:ext cx="8215370" cy="4449765"/>
        </p:xfrm>
        <a:graphic>
          <a:graphicData uri="http://schemas.openxmlformats.org/drawingml/2006/table">
            <a:tbl>
              <a:tblPr/>
              <a:tblGrid>
                <a:gridCol w="1815612"/>
                <a:gridCol w="1504540"/>
                <a:gridCol w="1231968"/>
                <a:gridCol w="1245827"/>
                <a:gridCol w="1165768"/>
                <a:gridCol w="1251655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3881,4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68,4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3440,9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107,8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108,0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17375E"/>
                </a:solidFill>
              </a:rPr>
              <a:t>Динамика налоговых и неналоговых доходов бюджета Курганенского сельского поселения  Орловского района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2020</a:t>
            </a:r>
            <a:r>
              <a:rPr lang="ru-RU" sz="2500" b="1" dirty="0" smtClean="0">
                <a:solidFill>
                  <a:srgbClr val="C00000"/>
                </a:solidFill>
              </a:rPr>
              <a:t> 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2085,9</a:t>
            </a:r>
            <a:r>
              <a:rPr lang="ru-RU" sz="2500" b="1" dirty="0" smtClean="0">
                <a:solidFill>
                  <a:srgbClr val="C00000"/>
                </a:solidFill>
              </a:rPr>
              <a:t> 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8625" y="1519238"/>
          <a:ext cx="8404225" cy="3827462"/>
        </p:xfrm>
        <a:graphic>
          <a:graphicData uri="http://schemas.openxmlformats.org/presentationml/2006/ole">
            <p:oleObj spid="_x0000_s81925" name="Worksheet" r:id="rId3" imgW="5876798" imgH="267639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65250" y="1403350"/>
          <a:ext cx="6807200" cy="4019550"/>
        </p:xfrm>
        <a:graphic>
          <a:graphicData uri="http://schemas.openxmlformats.org/presentationml/2006/ole">
            <p:oleObj spid="_x0000_s6148" name="Worksheet" r:id="rId3" imgW="4791091" imgH="2828904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5319</TotalTime>
  <Words>973</Words>
  <Application>Microsoft Office PowerPoint</Application>
  <PresentationFormat>Экран (4:3)</PresentationFormat>
  <Paragraphs>287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Тема Office</vt:lpstr>
      <vt:lpstr>План</vt:lpstr>
      <vt:lpstr>Worksheet</vt:lpstr>
      <vt:lpstr>Лист Microsoft Office Excel 97-2003</vt:lpstr>
      <vt:lpstr>БЮДЖЕТ Курганенского сельского поселения Орловского района на 2020 год и на плановый период 2021 и 2022 годов</vt:lpstr>
      <vt:lpstr>Слайд 2</vt:lpstr>
      <vt:lpstr>Бюджет Курганенского сельского поселения на 2020 год и плановый период 2021 и 2022 годов направлен на решение следующих ключевых задач:</vt:lpstr>
      <vt:lpstr>Основные параметры бюджета Курганенского сельского поселения «О бюджете на 2020 год и на плановый период 2021 и 2022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Динамика налоговых и неналоговых доходов бюджета Курганенского сельского поселения  Орловского района</vt:lpstr>
      <vt:lpstr>Структура налоговых доходов бюджета Курганенского сельского поселения в 2020 году, 2085,9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2020 году 5993,2тыс. руб.</vt:lpstr>
      <vt:lpstr>Структура муниципальных программ Курганенского сельского поселения на 2020 год</vt:lpstr>
      <vt:lpstr>Структура муниципальных программ Курганенского сельского поселения на 2021 год</vt:lpstr>
      <vt:lpstr>Структура муниципальных программ Курганенского сельского поселения на 2022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Структура расходов бюджета Курганенского сельского поселения  в 2020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373</cp:revision>
  <dcterms:created xsi:type="dcterms:W3CDTF">2012-10-21T15:40:11Z</dcterms:created>
  <dcterms:modified xsi:type="dcterms:W3CDTF">2020-01-20T10:44:55Z</dcterms:modified>
</cp:coreProperties>
</file>