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299" r:id="rId3"/>
    <p:sldId id="300" r:id="rId4"/>
    <p:sldId id="301" r:id="rId5"/>
    <p:sldId id="302" r:id="rId6"/>
    <p:sldId id="303" r:id="rId7"/>
    <p:sldId id="296" r:id="rId8"/>
    <p:sldId id="265" r:id="rId9"/>
    <p:sldId id="288" r:id="rId10"/>
    <p:sldId id="292" r:id="rId11"/>
    <p:sldId id="289" r:id="rId12"/>
    <p:sldId id="263" r:id="rId13"/>
    <p:sldId id="281" r:id="rId14"/>
    <p:sldId id="312" r:id="rId15"/>
    <p:sldId id="308" r:id="rId16"/>
    <p:sldId id="282" r:id="rId17"/>
    <p:sldId id="30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A30F9-26C2-4BA3-9198-3F0028F0390B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0016478E-CFDC-45B7-9FB6-E255F40828E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Подготовлена  бюджетная отчетность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EDE59C-DD01-47E3-9B8E-17EC55EAEAF4}" type="parTrans" cxnId="{D536DF06-3504-4607-8238-6848459F3300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01EBA-3DA4-4C05-BE3A-FF32FB4E08DD}" type="sibTrans" cxnId="{D536DF06-3504-4607-8238-6848459F3300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A584A0-6732-41CD-81CB-373B0337DC0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Принята Финансовым отделом Администрации Орловского района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 февраля 2019 года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D43B5-B443-4C2B-9387-1DF83CDE4DF4}" type="parTrans" cxnId="{C69EFD70-61B5-4ABC-8645-9A1B57A36CB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4F0443-E787-4DA9-8EF0-3D9DF9C72EAB}" type="sibTrans" cxnId="{C69EFD70-61B5-4ABC-8645-9A1B57A36CBA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886D1E-901C-4EA6-8987-54CC485A7747}">
      <dgm:prSet phldrT="[Текст]" custT="1"/>
      <dgm:spPr/>
      <dgm:t>
        <a:bodyPr/>
        <a:lstStyle/>
        <a:p>
          <a:r>
            <a:rPr lang="ru-RU" sz="20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Представлена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Контрольно-Счетный орган Администрации Орловского района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29 марта2019 года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(заключение по проверке от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09.04.2019 года)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EB811E-E90C-48F4-AABD-422C4A262D1E}" type="par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C96033-475B-4AB5-826B-35DE0194DB36}" type="sib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3C99EE-2FC0-40E6-A906-5E091E3CBCB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отчета за 2018 год принят Собранием депутатов Курганенского сельского поселения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 апреля 2019 года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25A779-D0CA-457D-A272-E994C55701E6}" type="parTrans" cxnId="{4563D3C1-98A8-47EE-A181-191281EDE1A1}">
      <dgm:prSet/>
      <dgm:spPr/>
      <dgm:t>
        <a:bodyPr/>
        <a:lstStyle/>
        <a:p>
          <a:endParaRPr lang="ru-RU"/>
        </a:p>
      </dgm:t>
    </dgm:pt>
    <dgm:pt modelId="{9CC1705C-8BED-43DF-939A-B20DE1F0D009}" type="sibTrans" cxnId="{4563D3C1-98A8-47EE-A181-191281EDE1A1}">
      <dgm:prSet/>
      <dgm:spPr/>
      <dgm:t>
        <a:bodyPr/>
        <a:lstStyle/>
        <a:p>
          <a:endParaRPr lang="ru-RU"/>
        </a:p>
      </dgm:t>
    </dgm:pt>
    <dgm:pt modelId="{78514EED-8F44-4FDF-AC24-D7184D956278}" type="pres">
      <dgm:prSet presAssocID="{05CA30F9-26C2-4BA3-9198-3F0028F0390B}" presName="Name0" presStyleCnt="0">
        <dgm:presLayoutVars>
          <dgm:dir/>
          <dgm:resizeHandles val="exact"/>
        </dgm:presLayoutVars>
      </dgm:prSet>
      <dgm:spPr/>
    </dgm:pt>
    <dgm:pt modelId="{5B101AB2-8E43-478A-8CA5-B2BC78C2D1D6}" type="pres">
      <dgm:prSet presAssocID="{0016478E-CFDC-45B7-9FB6-E255F40828E0}" presName="node" presStyleLbl="node1" presStyleIdx="0" presStyleCnt="4" custScaleX="271654" custScaleY="282942" custLinFactNeighborX="-1502" custLinFactNeighborY="-1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9425B-33BA-4EE9-8410-36648C840D7B}" type="pres">
      <dgm:prSet presAssocID="{12601EBA-3DA4-4C05-BE3A-FF32FB4E08D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17452BC-C61C-4A66-B40C-47D4FEB0163F}" type="pres">
      <dgm:prSet presAssocID="{12601EBA-3DA4-4C05-BE3A-FF32FB4E08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3ED52B7-9A24-45EB-88E2-9792487BEB46}" type="pres">
      <dgm:prSet presAssocID="{5FA584A0-6732-41CD-81CB-373B0337DC07}" presName="node" presStyleLbl="node1" presStyleIdx="1" presStyleCnt="4" custScaleX="198096" custScaleY="282942" custLinFactNeighborX="-4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24977-2F3E-4EEB-82B6-504D9FBB3F95}" type="pres">
      <dgm:prSet presAssocID="{234F0443-E787-4DA9-8EF0-3D9DF9C72EA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BDFEED7-AA1F-4376-A584-196F6B936DF0}" type="pres">
      <dgm:prSet presAssocID="{234F0443-E787-4DA9-8EF0-3D9DF9C72EA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3C0FA1D-88F6-46DE-9F78-3083AD2EF220}" type="pres">
      <dgm:prSet presAssocID="{19886D1E-901C-4EA6-8987-54CC485A7747}" presName="node" presStyleLbl="node1" presStyleIdx="2" presStyleCnt="4" custScaleX="287484" custScaleY="282942" custLinFactNeighborX="-50527" custLinFactNeighborY="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656E0-204E-4EED-9680-F469A4E68846}" type="pres">
      <dgm:prSet presAssocID="{B5C96033-475B-4AB5-826B-35DE0194DB36}" presName="sibTrans" presStyleLbl="sibTrans2D1" presStyleIdx="2" presStyleCnt="3" custLinFactNeighborX="-27101" custLinFactNeighborY="17697"/>
      <dgm:spPr/>
      <dgm:t>
        <a:bodyPr/>
        <a:lstStyle/>
        <a:p>
          <a:endParaRPr lang="ru-RU"/>
        </a:p>
      </dgm:t>
    </dgm:pt>
    <dgm:pt modelId="{755E0045-09C1-4A33-97BB-5A87D0614554}" type="pres">
      <dgm:prSet presAssocID="{B5C96033-475B-4AB5-826B-35DE0194DB3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0925747-DD1E-4B77-9C31-67010C2222F6}" type="pres">
      <dgm:prSet presAssocID="{B73C99EE-2FC0-40E6-A906-5E091E3CBCB4}" presName="node" presStyleLbl="node1" presStyleIdx="3" presStyleCnt="4" custScaleX="206580" custScaleY="282940" custLinFactNeighborX="1502" custLinFactNeighborY="-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EFD70-61B5-4ABC-8645-9A1B57A36CBA}" srcId="{05CA30F9-26C2-4BA3-9198-3F0028F0390B}" destId="{5FA584A0-6732-41CD-81CB-373B0337DC07}" srcOrd="1" destOrd="0" parTransId="{ED8D43B5-B443-4C2B-9387-1DF83CDE4DF4}" sibTransId="{234F0443-E787-4DA9-8EF0-3D9DF9C72EAB}"/>
    <dgm:cxn modelId="{B39A4C2E-E658-4808-A512-0866E7F581CD}" type="presOf" srcId="{05CA30F9-26C2-4BA3-9198-3F0028F0390B}" destId="{78514EED-8F44-4FDF-AC24-D7184D956278}" srcOrd="0" destOrd="0" presId="urn:microsoft.com/office/officeart/2005/8/layout/process1"/>
    <dgm:cxn modelId="{7E080914-71CD-4807-9F72-80B90DC5BCE7}" srcId="{05CA30F9-26C2-4BA3-9198-3F0028F0390B}" destId="{19886D1E-901C-4EA6-8987-54CC485A7747}" srcOrd="2" destOrd="0" parTransId="{43EB811E-E90C-48F4-AABD-422C4A262D1E}" sibTransId="{B5C96033-475B-4AB5-826B-35DE0194DB36}"/>
    <dgm:cxn modelId="{D536DF06-3504-4607-8238-6848459F3300}" srcId="{05CA30F9-26C2-4BA3-9198-3F0028F0390B}" destId="{0016478E-CFDC-45B7-9FB6-E255F40828E0}" srcOrd="0" destOrd="0" parTransId="{2AEDE59C-DD01-47E3-9B8E-17EC55EAEAF4}" sibTransId="{12601EBA-3DA4-4C05-BE3A-FF32FB4E08DD}"/>
    <dgm:cxn modelId="{C8E851EA-B167-47AF-8AAB-FEBAB2B074AD}" type="presOf" srcId="{B73C99EE-2FC0-40E6-A906-5E091E3CBCB4}" destId="{40925747-DD1E-4B77-9C31-67010C2222F6}" srcOrd="0" destOrd="0" presId="urn:microsoft.com/office/officeart/2005/8/layout/process1"/>
    <dgm:cxn modelId="{199C40E3-0FE1-465E-AB52-8959D822E76C}" type="presOf" srcId="{B5C96033-475B-4AB5-826B-35DE0194DB36}" destId="{66B656E0-204E-4EED-9680-F469A4E68846}" srcOrd="0" destOrd="0" presId="urn:microsoft.com/office/officeart/2005/8/layout/process1"/>
    <dgm:cxn modelId="{1E815E2E-46F4-4CC3-8EB3-748F5C8EFAEF}" type="presOf" srcId="{B5C96033-475B-4AB5-826B-35DE0194DB36}" destId="{755E0045-09C1-4A33-97BB-5A87D0614554}" srcOrd="1" destOrd="0" presId="urn:microsoft.com/office/officeart/2005/8/layout/process1"/>
    <dgm:cxn modelId="{3D36968A-8A60-42F0-8C34-09D8E1F9EC1D}" type="presOf" srcId="{234F0443-E787-4DA9-8EF0-3D9DF9C72EAB}" destId="{93724977-2F3E-4EEB-82B6-504D9FBB3F95}" srcOrd="0" destOrd="0" presId="urn:microsoft.com/office/officeart/2005/8/layout/process1"/>
    <dgm:cxn modelId="{4563D3C1-98A8-47EE-A181-191281EDE1A1}" srcId="{05CA30F9-26C2-4BA3-9198-3F0028F0390B}" destId="{B73C99EE-2FC0-40E6-A906-5E091E3CBCB4}" srcOrd="3" destOrd="0" parTransId="{0225A779-D0CA-457D-A272-E994C55701E6}" sibTransId="{9CC1705C-8BED-43DF-939A-B20DE1F0D009}"/>
    <dgm:cxn modelId="{6A21C6E2-1FA9-4379-B4E3-3B375FCBEBD0}" type="presOf" srcId="{5FA584A0-6732-41CD-81CB-373B0337DC07}" destId="{13ED52B7-9A24-45EB-88E2-9792487BEB46}" srcOrd="0" destOrd="0" presId="urn:microsoft.com/office/officeart/2005/8/layout/process1"/>
    <dgm:cxn modelId="{4305F479-B10C-4C7E-8996-8B5BA08C455D}" type="presOf" srcId="{0016478E-CFDC-45B7-9FB6-E255F40828E0}" destId="{5B101AB2-8E43-478A-8CA5-B2BC78C2D1D6}" srcOrd="0" destOrd="0" presId="urn:microsoft.com/office/officeart/2005/8/layout/process1"/>
    <dgm:cxn modelId="{B135CF7C-45B2-428B-AA18-77331771C699}" type="presOf" srcId="{12601EBA-3DA4-4C05-BE3A-FF32FB4E08DD}" destId="{617452BC-C61C-4A66-B40C-47D4FEB0163F}" srcOrd="1" destOrd="0" presId="urn:microsoft.com/office/officeart/2005/8/layout/process1"/>
    <dgm:cxn modelId="{6238ED0B-C71B-4110-91C5-FB964D521DDF}" type="presOf" srcId="{234F0443-E787-4DA9-8EF0-3D9DF9C72EAB}" destId="{FBDFEED7-AA1F-4376-A584-196F6B936DF0}" srcOrd="1" destOrd="0" presId="urn:microsoft.com/office/officeart/2005/8/layout/process1"/>
    <dgm:cxn modelId="{078A0539-1697-441A-8623-7FB1C33255F1}" type="presOf" srcId="{12601EBA-3DA4-4C05-BE3A-FF32FB4E08DD}" destId="{E179425B-33BA-4EE9-8410-36648C840D7B}" srcOrd="0" destOrd="0" presId="urn:microsoft.com/office/officeart/2005/8/layout/process1"/>
    <dgm:cxn modelId="{42D9B454-AFF1-42B0-BB9D-E69D8FE082AE}" type="presOf" srcId="{19886D1E-901C-4EA6-8987-54CC485A7747}" destId="{C3C0FA1D-88F6-46DE-9F78-3083AD2EF220}" srcOrd="0" destOrd="0" presId="urn:microsoft.com/office/officeart/2005/8/layout/process1"/>
    <dgm:cxn modelId="{DF7A03A5-F44B-4446-AC9B-C479932FB8CE}" type="presParOf" srcId="{78514EED-8F44-4FDF-AC24-D7184D956278}" destId="{5B101AB2-8E43-478A-8CA5-B2BC78C2D1D6}" srcOrd="0" destOrd="0" presId="urn:microsoft.com/office/officeart/2005/8/layout/process1"/>
    <dgm:cxn modelId="{8B547884-3D8F-4CA9-8F7F-6EE1F1342542}" type="presParOf" srcId="{78514EED-8F44-4FDF-AC24-D7184D956278}" destId="{E179425B-33BA-4EE9-8410-36648C840D7B}" srcOrd="1" destOrd="0" presId="urn:microsoft.com/office/officeart/2005/8/layout/process1"/>
    <dgm:cxn modelId="{2C329B81-01C8-4B20-9F06-8F83ABDBCF8D}" type="presParOf" srcId="{E179425B-33BA-4EE9-8410-36648C840D7B}" destId="{617452BC-C61C-4A66-B40C-47D4FEB0163F}" srcOrd="0" destOrd="0" presId="urn:microsoft.com/office/officeart/2005/8/layout/process1"/>
    <dgm:cxn modelId="{E2844F8B-4B81-45F4-A4C9-4CA880B30582}" type="presParOf" srcId="{78514EED-8F44-4FDF-AC24-D7184D956278}" destId="{13ED52B7-9A24-45EB-88E2-9792487BEB46}" srcOrd="2" destOrd="0" presId="urn:microsoft.com/office/officeart/2005/8/layout/process1"/>
    <dgm:cxn modelId="{C045CB7F-A9C2-423C-8E03-965F0443F85E}" type="presParOf" srcId="{78514EED-8F44-4FDF-AC24-D7184D956278}" destId="{93724977-2F3E-4EEB-82B6-504D9FBB3F95}" srcOrd="3" destOrd="0" presId="urn:microsoft.com/office/officeart/2005/8/layout/process1"/>
    <dgm:cxn modelId="{E79D48FE-32F7-4C84-B87E-4FDD895FB46D}" type="presParOf" srcId="{93724977-2F3E-4EEB-82B6-504D9FBB3F95}" destId="{FBDFEED7-AA1F-4376-A584-196F6B936DF0}" srcOrd="0" destOrd="0" presId="urn:microsoft.com/office/officeart/2005/8/layout/process1"/>
    <dgm:cxn modelId="{FFD5E21D-A519-4770-829C-16120DAAEB3E}" type="presParOf" srcId="{78514EED-8F44-4FDF-AC24-D7184D956278}" destId="{C3C0FA1D-88F6-46DE-9F78-3083AD2EF220}" srcOrd="4" destOrd="0" presId="urn:microsoft.com/office/officeart/2005/8/layout/process1"/>
    <dgm:cxn modelId="{CE28A96E-9AC0-44AF-B54E-498FC48127E2}" type="presParOf" srcId="{78514EED-8F44-4FDF-AC24-D7184D956278}" destId="{66B656E0-204E-4EED-9680-F469A4E68846}" srcOrd="5" destOrd="0" presId="urn:microsoft.com/office/officeart/2005/8/layout/process1"/>
    <dgm:cxn modelId="{5C03BF62-80D8-4C22-9023-4347EE0EDB6F}" type="presParOf" srcId="{66B656E0-204E-4EED-9680-F469A4E68846}" destId="{755E0045-09C1-4A33-97BB-5A87D0614554}" srcOrd="0" destOrd="0" presId="urn:microsoft.com/office/officeart/2005/8/layout/process1"/>
    <dgm:cxn modelId="{CF1E99C6-A5C1-44C9-AF29-25C2D0320B0A}" type="presParOf" srcId="{78514EED-8F44-4FDF-AC24-D7184D956278}" destId="{40925747-DD1E-4B77-9C31-67010C2222F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A4ABD-D008-401B-893E-A397E7B86F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E80DAB8-448B-4FB3-8AE3-48233A56AC9B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9DA466D-6D60-42EE-9F24-5962D22BBCB2}" type="par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2AAC429-20E5-4D4E-8D0C-35AFEEEF8AD4}" type="sib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F115B2A-0B5E-40FB-A804-8048C8954BA9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457DFDC-AD22-4F1C-A564-BBB5B3AE2D46}" type="par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EE6A466-D891-4D92-B7A7-F404E1ED1052}" type="sib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4346F86-ED2B-43AF-A783-F878E65388E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92F5151-01EF-4A44-9FD3-A575302EE20E}" type="par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71B7A1C-120B-4064-86EE-6B462FB82147}" type="sib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ABECFA6-3643-4EE0-B259-AFF7B8A36D4B}" type="pres">
      <dgm:prSet presAssocID="{F71A4ABD-D008-401B-893E-A397E7B86F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115F59-8631-42E6-85A8-753025048CAA}" type="pres">
      <dgm:prSet presAssocID="{8E80DAB8-448B-4FB3-8AE3-48233A56AC9B}" presName="hierRoot1" presStyleCnt="0"/>
      <dgm:spPr/>
    </dgm:pt>
    <dgm:pt modelId="{EE0A6871-B509-44D5-ADD0-D74673C88546}" type="pres">
      <dgm:prSet presAssocID="{8E80DAB8-448B-4FB3-8AE3-48233A56AC9B}" presName="composite" presStyleCnt="0"/>
      <dgm:spPr/>
    </dgm:pt>
    <dgm:pt modelId="{9AE45CE2-DAA6-499D-A7D9-CAC8C082F69F}" type="pres">
      <dgm:prSet presAssocID="{8E80DAB8-448B-4FB3-8AE3-48233A56AC9B}" presName="background" presStyleLbl="node0" presStyleIdx="0" presStyleCnt="1"/>
      <dgm:spPr/>
      <dgm:t>
        <a:bodyPr/>
        <a:lstStyle/>
        <a:p>
          <a:endParaRPr lang="ru-RU"/>
        </a:p>
      </dgm:t>
    </dgm:pt>
    <dgm:pt modelId="{CEAF9AAE-3B3E-4C5C-BDF3-9101D73B2D93}" type="pres">
      <dgm:prSet presAssocID="{8E80DAB8-448B-4FB3-8AE3-48233A56AC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B46DE1-ACAC-46D5-8451-069DB9AAF95E}" type="pres">
      <dgm:prSet presAssocID="{8E80DAB8-448B-4FB3-8AE3-48233A56AC9B}" presName="hierChild2" presStyleCnt="0"/>
      <dgm:spPr/>
    </dgm:pt>
    <dgm:pt modelId="{12F27F1B-87EB-43F3-9383-80F15D87426D}" type="pres">
      <dgm:prSet presAssocID="{7457DFDC-AD22-4F1C-A564-BBB5B3AE2D4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A084938-298B-4F0A-A77A-C9BDFF57F9D3}" type="pres">
      <dgm:prSet presAssocID="{8F115B2A-0B5E-40FB-A804-8048C8954BA9}" presName="hierRoot2" presStyleCnt="0"/>
      <dgm:spPr/>
    </dgm:pt>
    <dgm:pt modelId="{F8948167-6BAA-4C04-BFE6-E03BFD9B600F}" type="pres">
      <dgm:prSet presAssocID="{8F115B2A-0B5E-40FB-A804-8048C8954BA9}" presName="composite2" presStyleCnt="0"/>
      <dgm:spPr/>
    </dgm:pt>
    <dgm:pt modelId="{22F9840E-1E10-4DC5-B72F-1ED75FEB61C7}" type="pres">
      <dgm:prSet presAssocID="{8F115B2A-0B5E-40FB-A804-8048C8954BA9}" presName="background2" presStyleLbl="node2" presStyleIdx="0" presStyleCnt="2"/>
      <dgm:spPr/>
    </dgm:pt>
    <dgm:pt modelId="{C75265B0-90B9-4F4B-A6F7-03AEFEC78B5B}" type="pres">
      <dgm:prSet presAssocID="{8F115B2A-0B5E-40FB-A804-8048C8954BA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AA4DE8-F673-4240-B600-BED71566F626}" type="pres">
      <dgm:prSet presAssocID="{8F115B2A-0B5E-40FB-A804-8048C8954BA9}" presName="hierChild3" presStyleCnt="0"/>
      <dgm:spPr/>
    </dgm:pt>
    <dgm:pt modelId="{9D389BD7-7F43-475F-BF6E-40A526B23B81}" type="pres">
      <dgm:prSet presAssocID="{992F5151-01EF-4A44-9FD3-A575302EE20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0E743C7-D522-4F9A-B84F-71F0E8E56C2A}" type="pres">
      <dgm:prSet presAssocID="{94346F86-ED2B-43AF-A783-F878E65388EC}" presName="hierRoot2" presStyleCnt="0"/>
      <dgm:spPr/>
    </dgm:pt>
    <dgm:pt modelId="{92796322-62C3-4E97-AEF5-9E55445ADB3D}" type="pres">
      <dgm:prSet presAssocID="{94346F86-ED2B-43AF-A783-F878E65388EC}" presName="composite2" presStyleCnt="0"/>
      <dgm:spPr/>
    </dgm:pt>
    <dgm:pt modelId="{90393973-7E7E-4D59-BD99-927AABC66BC7}" type="pres">
      <dgm:prSet presAssocID="{94346F86-ED2B-43AF-A783-F878E65388EC}" presName="background2" presStyleLbl="node2" presStyleIdx="1" presStyleCnt="2"/>
      <dgm:spPr/>
    </dgm:pt>
    <dgm:pt modelId="{E6CC890D-7AEC-4CFB-954E-4D51576D0E0E}" type="pres">
      <dgm:prSet presAssocID="{94346F86-ED2B-43AF-A783-F878E65388E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65F456-8D07-40AC-B936-3AC0E204CBC5}" type="pres">
      <dgm:prSet presAssocID="{94346F86-ED2B-43AF-A783-F878E65388EC}" presName="hierChild3" presStyleCnt="0"/>
      <dgm:spPr/>
    </dgm:pt>
  </dgm:ptLst>
  <dgm:cxnLst>
    <dgm:cxn modelId="{2F8A6870-91C3-4D2C-8E53-79C7CE280C66}" srcId="{F71A4ABD-D008-401B-893E-A397E7B86FA8}" destId="{8E80DAB8-448B-4FB3-8AE3-48233A56AC9B}" srcOrd="0" destOrd="0" parTransId="{39DA466D-6D60-42EE-9F24-5962D22BBCB2}" sibTransId="{52AAC429-20E5-4D4E-8D0C-35AFEEEF8AD4}"/>
    <dgm:cxn modelId="{BDC1850A-6EFE-4DFE-B70F-72FB4BAC3537}" srcId="{8E80DAB8-448B-4FB3-8AE3-48233A56AC9B}" destId="{94346F86-ED2B-43AF-A783-F878E65388EC}" srcOrd="1" destOrd="0" parTransId="{992F5151-01EF-4A44-9FD3-A575302EE20E}" sibTransId="{171B7A1C-120B-4064-86EE-6B462FB82147}"/>
    <dgm:cxn modelId="{38679F64-30D2-4E12-AA08-2A4E7E8B39C9}" type="presOf" srcId="{992F5151-01EF-4A44-9FD3-A575302EE20E}" destId="{9D389BD7-7F43-475F-BF6E-40A526B23B81}" srcOrd="0" destOrd="0" presId="urn:microsoft.com/office/officeart/2005/8/layout/hierarchy1"/>
    <dgm:cxn modelId="{2118F29F-6F51-42E8-A5B3-21AEF172F75A}" type="presOf" srcId="{8F115B2A-0B5E-40FB-A804-8048C8954BA9}" destId="{C75265B0-90B9-4F4B-A6F7-03AEFEC78B5B}" srcOrd="0" destOrd="0" presId="urn:microsoft.com/office/officeart/2005/8/layout/hierarchy1"/>
    <dgm:cxn modelId="{2FE5797E-4F2C-4D2D-BB03-3E67CD893A1E}" type="presOf" srcId="{7457DFDC-AD22-4F1C-A564-BBB5B3AE2D46}" destId="{12F27F1B-87EB-43F3-9383-80F15D87426D}" srcOrd="0" destOrd="0" presId="urn:microsoft.com/office/officeart/2005/8/layout/hierarchy1"/>
    <dgm:cxn modelId="{24E2AA4E-9030-4085-B3E9-01491F9978B1}" type="presOf" srcId="{8E80DAB8-448B-4FB3-8AE3-48233A56AC9B}" destId="{CEAF9AAE-3B3E-4C5C-BDF3-9101D73B2D93}" srcOrd="0" destOrd="0" presId="urn:microsoft.com/office/officeart/2005/8/layout/hierarchy1"/>
    <dgm:cxn modelId="{152C3D34-6652-4701-9316-389E2E7F87D5}" type="presOf" srcId="{94346F86-ED2B-43AF-A783-F878E65388EC}" destId="{E6CC890D-7AEC-4CFB-954E-4D51576D0E0E}" srcOrd="0" destOrd="0" presId="urn:microsoft.com/office/officeart/2005/8/layout/hierarchy1"/>
    <dgm:cxn modelId="{FE3CB792-00EC-41A9-8222-282D6E00C3C7}" type="presOf" srcId="{F71A4ABD-D008-401B-893E-A397E7B86FA8}" destId="{1ABECFA6-3643-4EE0-B259-AFF7B8A36D4B}" srcOrd="0" destOrd="0" presId="urn:microsoft.com/office/officeart/2005/8/layout/hierarchy1"/>
    <dgm:cxn modelId="{C6FD75D1-00C7-4E2D-91B8-35BA5F75911E}" srcId="{8E80DAB8-448B-4FB3-8AE3-48233A56AC9B}" destId="{8F115B2A-0B5E-40FB-A804-8048C8954BA9}" srcOrd="0" destOrd="0" parTransId="{7457DFDC-AD22-4F1C-A564-BBB5B3AE2D46}" sibTransId="{5EE6A466-D891-4D92-B7A7-F404E1ED1052}"/>
    <dgm:cxn modelId="{012D40A4-A819-4FAE-AD2B-151D542E809D}" type="presParOf" srcId="{1ABECFA6-3643-4EE0-B259-AFF7B8A36D4B}" destId="{7A115F59-8631-42E6-85A8-753025048CAA}" srcOrd="0" destOrd="0" presId="urn:microsoft.com/office/officeart/2005/8/layout/hierarchy1"/>
    <dgm:cxn modelId="{A6FDFF93-66B8-4A0D-8FD8-46A3BFF4C505}" type="presParOf" srcId="{7A115F59-8631-42E6-85A8-753025048CAA}" destId="{EE0A6871-B509-44D5-ADD0-D74673C88546}" srcOrd="0" destOrd="0" presId="urn:microsoft.com/office/officeart/2005/8/layout/hierarchy1"/>
    <dgm:cxn modelId="{E93B1043-3A84-4609-B60E-26665D36E333}" type="presParOf" srcId="{EE0A6871-B509-44D5-ADD0-D74673C88546}" destId="{9AE45CE2-DAA6-499D-A7D9-CAC8C082F69F}" srcOrd="0" destOrd="0" presId="urn:microsoft.com/office/officeart/2005/8/layout/hierarchy1"/>
    <dgm:cxn modelId="{9B4C6F20-000C-412C-BA56-7BF2E6486B07}" type="presParOf" srcId="{EE0A6871-B509-44D5-ADD0-D74673C88546}" destId="{CEAF9AAE-3B3E-4C5C-BDF3-9101D73B2D93}" srcOrd="1" destOrd="0" presId="urn:microsoft.com/office/officeart/2005/8/layout/hierarchy1"/>
    <dgm:cxn modelId="{9A59EC84-2A63-4DE5-8643-3E68667BF814}" type="presParOf" srcId="{7A115F59-8631-42E6-85A8-753025048CAA}" destId="{5DB46DE1-ACAC-46D5-8451-069DB9AAF95E}" srcOrd="1" destOrd="0" presId="urn:microsoft.com/office/officeart/2005/8/layout/hierarchy1"/>
    <dgm:cxn modelId="{2AA8CE0C-47F9-47EE-A2A6-FC987CBA130E}" type="presParOf" srcId="{5DB46DE1-ACAC-46D5-8451-069DB9AAF95E}" destId="{12F27F1B-87EB-43F3-9383-80F15D87426D}" srcOrd="0" destOrd="0" presId="urn:microsoft.com/office/officeart/2005/8/layout/hierarchy1"/>
    <dgm:cxn modelId="{9DFF19EC-A4D0-4B02-90CB-79926F030224}" type="presParOf" srcId="{5DB46DE1-ACAC-46D5-8451-069DB9AAF95E}" destId="{3A084938-298B-4F0A-A77A-C9BDFF57F9D3}" srcOrd="1" destOrd="0" presId="urn:microsoft.com/office/officeart/2005/8/layout/hierarchy1"/>
    <dgm:cxn modelId="{7B80CC0D-35DD-4236-B96E-C85E3B22CC2F}" type="presParOf" srcId="{3A084938-298B-4F0A-A77A-C9BDFF57F9D3}" destId="{F8948167-6BAA-4C04-BFE6-E03BFD9B600F}" srcOrd="0" destOrd="0" presId="urn:microsoft.com/office/officeart/2005/8/layout/hierarchy1"/>
    <dgm:cxn modelId="{F3E27C30-7642-4D5E-A522-6138FCD0FFBE}" type="presParOf" srcId="{F8948167-6BAA-4C04-BFE6-E03BFD9B600F}" destId="{22F9840E-1E10-4DC5-B72F-1ED75FEB61C7}" srcOrd="0" destOrd="0" presId="urn:microsoft.com/office/officeart/2005/8/layout/hierarchy1"/>
    <dgm:cxn modelId="{C232E270-69FF-462F-B3D9-E717E853E209}" type="presParOf" srcId="{F8948167-6BAA-4C04-BFE6-E03BFD9B600F}" destId="{C75265B0-90B9-4F4B-A6F7-03AEFEC78B5B}" srcOrd="1" destOrd="0" presId="urn:microsoft.com/office/officeart/2005/8/layout/hierarchy1"/>
    <dgm:cxn modelId="{9D838F5D-0D3E-4511-BED9-66CF17BE6064}" type="presParOf" srcId="{3A084938-298B-4F0A-A77A-C9BDFF57F9D3}" destId="{C8AA4DE8-F673-4240-B600-BED71566F626}" srcOrd="1" destOrd="0" presId="urn:microsoft.com/office/officeart/2005/8/layout/hierarchy1"/>
    <dgm:cxn modelId="{5FCC549C-C9D4-490C-9198-DD07C2C95243}" type="presParOf" srcId="{5DB46DE1-ACAC-46D5-8451-069DB9AAF95E}" destId="{9D389BD7-7F43-475F-BF6E-40A526B23B81}" srcOrd="2" destOrd="0" presId="urn:microsoft.com/office/officeart/2005/8/layout/hierarchy1"/>
    <dgm:cxn modelId="{E97EABA3-D041-43EF-9B2E-90571C92AE89}" type="presParOf" srcId="{5DB46DE1-ACAC-46D5-8451-069DB9AAF95E}" destId="{E0E743C7-D522-4F9A-B84F-71F0E8E56C2A}" srcOrd="3" destOrd="0" presId="urn:microsoft.com/office/officeart/2005/8/layout/hierarchy1"/>
    <dgm:cxn modelId="{27EFB555-D71D-4039-86BC-8096D9BFF8B9}" type="presParOf" srcId="{E0E743C7-D522-4F9A-B84F-71F0E8E56C2A}" destId="{92796322-62C3-4E97-AEF5-9E55445ADB3D}" srcOrd="0" destOrd="0" presId="urn:microsoft.com/office/officeart/2005/8/layout/hierarchy1"/>
    <dgm:cxn modelId="{B4C335B7-C110-4398-9BA9-42986B380B10}" type="presParOf" srcId="{92796322-62C3-4E97-AEF5-9E55445ADB3D}" destId="{90393973-7E7E-4D59-BD99-927AABC66BC7}" srcOrd="0" destOrd="0" presId="urn:microsoft.com/office/officeart/2005/8/layout/hierarchy1"/>
    <dgm:cxn modelId="{56B19922-CDAB-4250-BD1D-C47434E876F0}" type="presParOf" srcId="{92796322-62C3-4E97-AEF5-9E55445ADB3D}" destId="{E6CC890D-7AEC-4CFB-954E-4D51576D0E0E}" srcOrd="1" destOrd="0" presId="urn:microsoft.com/office/officeart/2005/8/layout/hierarchy1"/>
    <dgm:cxn modelId="{63392002-38CD-41F0-A890-1CF0E4F01D15}" type="presParOf" srcId="{E0E743C7-D522-4F9A-B84F-71F0E8E56C2A}" destId="{7D65F456-8D07-40AC-B936-3AC0E204CBC5}" srcOrd="1" destOrd="0" presId="urn:microsoft.com/office/officeart/2005/8/layout/hierarchy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01AB2-8E43-478A-8CA5-B2BC78C2D1D6}">
      <dsp:nvSpPr>
        <dsp:cNvPr id="0" name=""/>
        <dsp:cNvSpPr/>
      </dsp:nvSpPr>
      <dsp:spPr>
        <a:xfrm>
          <a:off x="3459" y="0"/>
          <a:ext cx="2012443" cy="62151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Подготовлена  бюджетная отчетность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401" y="58942"/>
        <a:ext cx="1894559" cy="6097222"/>
      </dsp:txXfrm>
    </dsp:sp>
    <dsp:sp modelId="{E179425B-33BA-4EE9-8410-36648C840D7B}">
      <dsp:nvSpPr>
        <dsp:cNvPr id="0" name=""/>
        <dsp:cNvSpPr/>
      </dsp:nvSpPr>
      <dsp:spPr>
        <a:xfrm>
          <a:off x="2057366" y="3015692"/>
          <a:ext cx="87900" cy="183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7366" y="3052436"/>
        <a:ext cx="61530" cy="110233"/>
      </dsp:txXfrm>
    </dsp:sp>
    <dsp:sp modelId="{13ED52B7-9A24-45EB-88E2-9792487BEB46}">
      <dsp:nvSpPr>
        <dsp:cNvPr id="0" name=""/>
        <dsp:cNvSpPr/>
      </dsp:nvSpPr>
      <dsp:spPr>
        <a:xfrm>
          <a:off x="2181753" y="0"/>
          <a:ext cx="1705836" cy="62151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Принята Финансовым отделом Администрации Орловского района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 февраля 2019 года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31715" y="49962"/>
        <a:ext cx="1605912" cy="6115182"/>
      </dsp:txXfrm>
    </dsp:sp>
    <dsp:sp modelId="{93724977-2F3E-4EEB-82B6-504D9FBB3F95}">
      <dsp:nvSpPr>
        <dsp:cNvPr id="0" name=""/>
        <dsp:cNvSpPr/>
      </dsp:nvSpPr>
      <dsp:spPr>
        <a:xfrm>
          <a:off x="3957971" y="3015692"/>
          <a:ext cx="149208" cy="183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7971" y="3052436"/>
        <a:ext cx="104446" cy="110233"/>
      </dsp:txXfrm>
    </dsp:sp>
    <dsp:sp modelId="{C3C0FA1D-88F6-46DE-9F78-3083AD2EF220}">
      <dsp:nvSpPr>
        <dsp:cNvPr id="0" name=""/>
        <dsp:cNvSpPr/>
      </dsp:nvSpPr>
      <dsp:spPr>
        <a:xfrm>
          <a:off x="4169116" y="0"/>
          <a:ext cx="1876527" cy="62151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Представлена в Контрольно-Счетный орган Администрации Орловского района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 марта2019 года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(заключение по проверке от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18.04.2019 года)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4078" y="54962"/>
        <a:ext cx="1766603" cy="6105182"/>
      </dsp:txXfrm>
    </dsp:sp>
    <dsp:sp modelId="{66B656E0-204E-4EED-9680-F469A4E68846}">
      <dsp:nvSpPr>
        <dsp:cNvPr id="0" name=""/>
        <dsp:cNvSpPr/>
      </dsp:nvSpPr>
      <dsp:spPr>
        <a:xfrm rot="21599970">
          <a:off x="6093560" y="3048195"/>
          <a:ext cx="238764" cy="183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3560" y="3084939"/>
        <a:ext cx="183648" cy="110233"/>
      </dsp:txXfrm>
    </dsp:sp>
    <dsp:sp modelId="{40925747-DD1E-4B77-9C31-67010C2222F6}">
      <dsp:nvSpPr>
        <dsp:cNvPr id="0" name=""/>
        <dsp:cNvSpPr/>
      </dsp:nvSpPr>
      <dsp:spPr>
        <a:xfrm>
          <a:off x="6496142" y="0"/>
          <a:ext cx="2215833" cy="62150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отчета за 2018 год принят Собранием депутатов Курганенского сельского поселения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 апреля 2019 года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1042" y="64900"/>
        <a:ext cx="2086033" cy="6085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89BD7-7F43-475F-BF6E-40A526B23B81}">
      <dsp:nvSpPr>
        <dsp:cNvPr id="0" name=""/>
        <dsp:cNvSpPr/>
      </dsp:nvSpPr>
      <dsp:spPr>
        <a:xfrm>
          <a:off x="4014184" y="2498863"/>
          <a:ext cx="2207235" cy="1050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846"/>
              </a:lnTo>
              <a:lnTo>
                <a:pt x="2207235" y="715846"/>
              </a:lnTo>
              <a:lnTo>
                <a:pt x="2207235" y="10504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27F1B-87EB-43F3-9383-80F15D87426D}">
      <dsp:nvSpPr>
        <dsp:cNvPr id="0" name=""/>
        <dsp:cNvSpPr/>
      </dsp:nvSpPr>
      <dsp:spPr>
        <a:xfrm>
          <a:off x="1806948" y="2498863"/>
          <a:ext cx="2207235" cy="1050443"/>
        </a:xfrm>
        <a:custGeom>
          <a:avLst/>
          <a:gdLst/>
          <a:ahLst/>
          <a:cxnLst/>
          <a:rect l="0" t="0" r="0" b="0"/>
          <a:pathLst>
            <a:path>
              <a:moveTo>
                <a:pt x="2207235" y="0"/>
              </a:moveTo>
              <a:lnTo>
                <a:pt x="2207235" y="715846"/>
              </a:lnTo>
              <a:lnTo>
                <a:pt x="0" y="715846"/>
              </a:lnTo>
              <a:lnTo>
                <a:pt x="0" y="10504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45CE2-DAA6-499D-A7D9-CAC8C082F69F}">
      <dsp:nvSpPr>
        <dsp:cNvPr id="0" name=""/>
        <dsp:cNvSpPr/>
      </dsp:nvSpPr>
      <dsp:spPr>
        <a:xfrm>
          <a:off x="2208264" y="205345"/>
          <a:ext cx="3611839" cy="2293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F9AAE-3B3E-4C5C-BDF3-9101D73B2D93}">
      <dsp:nvSpPr>
        <dsp:cNvPr id="0" name=""/>
        <dsp:cNvSpPr/>
      </dsp:nvSpPr>
      <dsp:spPr>
        <a:xfrm>
          <a:off x="2609579" y="586594"/>
          <a:ext cx="3611839" cy="2293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6754" y="653769"/>
        <a:ext cx="3477489" cy="2159168"/>
      </dsp:txXfrm>
    </dsp:sp>
    <dsp:sp modelId="{22F9840E-1E10-4DC5-B72F-1ED75FEB61C7}">
      <dsp:nvSpPr>
        <dsp:cNvPr id="0" name=""/>
        <dsp:cNvSpPr/>
      </dsp:nvSpPr>
      <dsp:spPr>
        <a:xfrm>
          <a:off x="1029" y="3549306"/>
          <a:ext cx="3611839" cy="2293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265B0-90B9-4F4B-A6F7-03AEFEC78B5B}">
      <dsp:nvSpPr>
        <dsp:cNvPr id="0" name=""/>
        <dsp:cNvSpPr/>
      </dsp:nvSpPr>
      <dsp:spPr>
        <a:xfrm>
          <a:off x="402344" y="3930556"/>
          <a:ext cx="3611839" cy="2293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9519" y="3997731"/>
        <a:ext cx="3477489" cy="2159168"/>
      </dsp:txXfrm>
    </dsp:sp>
    <dsp:sp modelId="{90393973-7E7E-4D59-BD99-927AABC66BC7}">
      <dsp:nvSpPr>
        <dsp:cNvPr id="0" name=""/>
        <dsp:cNvSpPr/>
      </dsp:nvSpPr>
      <dsp:spPr>
        <a:xfrm>
          <a:off x="4415499" y="3549306"/>
          <a:ext cx="3611839" cy="2293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C890D-7AEC-4CFB-954E-4D51576D0E0E}">
      <dsp:nvSpPr>
        <dsp:cNvPr id="0" name=""/>
        <dsp:cNvSpPr/>
      </dsp:nvSpPr>
      <dsp:spPr>
        <a:xfrm>
          <a:off x="4816815" y="3930556"/>
          <a:ext cx="3611839" cy="2293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3990" y="3997731"/>
        <a:ext cx="3477489" cy="2159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378CD-0B9D-4FCB-B65B-4723A6DC3AFC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E9BB9-AB90-4959-A7B4-07DB9D138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62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9BB9-AB90-4959-A7B4-07DB9D13847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89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9BB9-AB90-4959-A7B4-07DB9D13847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69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FDB8-9CEC-44DD-8FA8-D95148AE99FB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BD80-7841-4C44-A724-B53243D39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243F-BC95-445F-86C3-D7B4B7CFC256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A4D5-E537-42B9-885E-9C75E0687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D84-D788-48CB-BDE3-6DBFE6026114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6C16-ECCF-4AF8-AFDC-203190E61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ADCB-E839-48F3-887C-1FF790582910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9DCE-A5E5-4A95-AFC4-3C573AD0C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C443-1E90-4096-8115-B41C73F13F70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7C5C-5751-49E5-84DB-F04182830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2923-636F-4327-A7BE-48EDF7859C38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E3BD-C5E6-44B8-86AF-7F2AD07E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C0F9-6213-48FC-A994-F799CD180F40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1DDF-B3D1-4E9C-AD86-456ADE208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D24F-D248-43C7-8F74-CD41A0D707F1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48B7-D344-44BF-91F5-9104688F3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043A-488E-4376-A798-AF630641096D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A02A-3B1D-47A3-9B0E-5DB21468C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5500-4B4B-4962-B7CA-445D7E9AFFE7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BADB-AD43-4B87-B626-B140472B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20D0-F840-4D2B-BE9E-4411F45E4149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A2C6-6047-4B3A-8EFA-023342C1D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1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4A37F1-4283-4C67-B677-574E846892F7}" type="datetimeFigureOut">
              <a:rPr lang="ru-RU"/>
              <a:pPr>
                <a:defRPr/>
              </a:pPr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6A3161-AD18-4D01-822E-42D0E5825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_____Microsoft_Office_Excel_97-20036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jpeg"/><Relationship Id="rId4" Type="http://schemas.openxmlformats.org/officeDocument/2006/relationships/oleObject" Target="../embeddings/_____Microsoft_Office_Excel_97-20037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_____Microsoft_Office_Excel_97-20038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jpeg"/><Relationship Id="rId5" Type="http://schemas.openxmlformats.org/officeDocument/2006/relationships/oleObject" Target="../embeddings/_____Microsoft_Office_Excel_97-20039.xls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1" y="4"/>
            <a:ext cx="7308850" cy="191611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Администрация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Курганенского сельского поселения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Орловского района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</a:rPr>
              <a:t> Ростовской области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117"/>
            <a:ext cx="9144000" cy="4941887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endParaRPr 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</a:rPr>
              <a:t>Исполнение бюджета </a:t>
            </a:r>
          </a:p>
          <a:p>
            <a:pPr eaLnBrk="1" hangingPunct="1"/>
            <a:r>
              <a:rPr lang="ru-RU" b="1" u="sng" dirty="0" err="1" smtClean="0">
                <a:solidFill>
                  <a:srgbClr val="0000CC"/>
                </a:solidFill>
                <a:latin typeface="Times New Roman" pitchFamily="18" charset="0"/>
              </a:rPr>
              <a:t>Курганенского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</a:rPr>
              <a:t> сельского поселения </a:t>
            </a:r>
          </a:p>
          <a:p>
            <a:pPr eaLnBrk="1" hangingPunct="1"/>
            <a:r>
              <a:rPr lang="ru-RU" sz="3400" b="1" u="sng" dirty="0" smtClean="0">
                <a:solidFill>
                  <a:srgbClr val="0000CC"/>
                </a:solidFill>
                <a:latin typeface="Times New Roman" pitchFamily="18" charset="0"/>
              </a:rPr>
              <a:t>за 2018 год</a:t>
            </a:r>
          </a:p>
        </p:txBody>
      </p:sp>
      <p:pic>
        <p:nvPicPr>
          <p:cNvPr id="13315" name="Picture 6" descr="Запланированный госбюджет оказался несостоятельным &quot; Информационно-аналитический портал Медиа Холдинга АЗЕРР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4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4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налоговых и неналоговых доходов бюджета Курганенского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236275"/>
              </p:ext>
            </p:extLst>
          </p:nvPr>
        </p:nvGraphicFramePr>
        <p:xfrm>
          <a:off x="884238" y="1795934"/>
          <a:ext cx="7015162" cy="4297362"/>
        </p:xfrm>
        <a:graphic>
          <a:graphicData uri="http://schemas.openxmlformats.org/presentationml/2006/ole">
            <p:oleObj spid="_x0000_s2056" name="Лист" r:id="rId3" imgW="5646314" imgH="345941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поступления земельного налога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1444754"/>
              </p:ext>
            </p:extLst>
          </p:nvPr>
        </p:nvGraphicFramePr>
        <p:xfrm>
          <a:off x="642938" y="1949450"/>
          <a:ext cx="8072437" cy="4462463"/>
        </p:xfrm>
        <a:graphic>
          <a:graphicData uri="http://schemas.openxmlformats.org/presentationml/2006/ole">
            <p:oleObj spid="_x0000_s4105" name="Лист" r:id="rId3" imgW="4412086" imgH="243860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323852" y="4"/>
            <a:ext cx="8640763" cy="162877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 за 2017-2018 годы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9993905"/>
              </p:ext>
            </p:extLst>
          </p:nvPr>
        </p:nvGraphicFramePr>
        <p:xfrm>
          <a:off x="211138" y="2039938"/>
          <a:ext cx="8750300" cy="3265487"/>
        </p:xfrm>
        <a:graphic>
          <a:graphicData uri="http://schemas.openxmlformats.org/presentationml/2006/ole">
            <p:oleObj spid="_x0000_s29706" name="Лист" r:id="rId4" imgW="5448123" imgH="203437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Заголовок 1"/>
          <p:cNvSpPr>
            <a:spLocks noGrp="1"/>
          </p:cNvSpPr>
          <p:nvPr>
            <p:ph type="title"/>
          </p:nvPr>
        </p:nvSpPr>
        <p:spPr>
          <a:xfrm>
            <a:off x="2843214" y="4"/>
            <a:ext cx="6300787" cy="210502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7030A0"/>
                </a:solidFill>
              </a:rPr>
              <a:t>Расходы бюджета Курганенского сельского поселения за 2018 году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на культуру  –</a:t>
            </a:r>
            <a:r>
              <a:rPr lang="ru-RU" sz="3200" b="1" dirty="0" smtClean="0">
                <a:solidFill>
                  <a:srgbClr val="E46C0A"/>
                </a:solidFill>
              </a:rPr>
              <a:t/>
            </a:r>
            <a:br>
              <a:rPr lang="ru-RU" sz="3200" b="1" dirty="0" smtClean="0">
                <a:solidFill>
                  <a:srgbClr val="E46C0A"/>
                </a:solidFill>
              </a:rPr>
            </a:br>
            <a:r>
              <a:rPr lang="ru-RU" sz="3200" b="1" dirty="0" smtClean="0">
                <a:solidFill>
                  <a:srgbClr val="E46C0A"/>
                </a:solidFill>
              </a:rPr>
              <a:t>1748,5 тыс.рублей</a:t>
            </a: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1326533"/>
              </p:ext>
            </p:extLst>
          </p:nvPr>
        </p:nvGraphicFramePr>
        <p:xfrm>
          <a:off x="0" y="2057400"/>
          <a:ext cx="9413875" cy="4448175"/>
        </p:xfrm>
        <a:graphic>
          <a:graphicData uri="http://schemas.openxmlformats.org/presentationml/2006/ole">
            <p:oleObj spid="_x0000_s41994" name="Лист" r:id="rId4" imgW="4404431" imgH="2072751" progId="Excel.Sheet.8">
              <p:embed/>
            </p:oleObj>
          </a:graphicData>
        </a:graphic>
      </p:graphicFrame>
      <p:pic>
        <p:nvPicPr>
          <p:cNvPr id="41989" name="Picture 5" descr="http://im0-tub-ru.yandex.net/i?id=c4dc399029384830c508477665d8e826&amp;n=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4"/>
            <a:ext cx="28432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Исполнение муниципальных программ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тыс. руб.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1069500"/>
              </p:ext>
            </p:extLst>
          </p:nvPr>
        </p:nvGraphicFramePr>
        <p:xfrm>
          <a:off x="683568" y="1412776"/>
          <a:ext cx="8280920" cy="3268762"/>
        </p:xfrm>
        <a:graphic>
          <a:graphicData uri="http://schemas.openxmlformats.org/presentationml/2006/ole">
            <p:oleObj spid="_x0000_s68617" name="Лист" r:id="rId4" imgW="5303520" imgH="2095350" progId="Excel.Sheet.8">
              <p:embed/>
            </p:oleObj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1185526"/>
              </p:ext>
            </p:extLst>
          </p:nvPr>
        </p:nvGraphicFramePr>
        <p:xfrm>
          <a:off x="571472" y="4643446"/>
          <a:ext cx="8072494" cy="2011680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1785950">
                <a:tc>
                  <a:txBody>
                    <a:bodyPr/>
                    <a:lstStyle/>
                    <a:p>
                      <a:pPr marL="173038"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ПЕРЕЧЕНЬ ПРОГРАММ:</a:t>
                      </a: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общественного порядка и противодействие преступности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Защита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Развитие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культуры и туризма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4 - Охрана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окружающей среды и рациональное природопользование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5 - Развитие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культуры и спорта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– Развитие транспортной системы</a:t>
                      </a: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7 - Эффективное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8 - 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качественными жилищно-коммунальными услугами населения и 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9 - Социальная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поддержка граждан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6" y="0"/>
            <a:ext cx="6264275" cy="1417638"/>
          </a:xfrm>
          <a:blipFill>
            <a:blip r:embed="rId4" cstate="print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chemeClr val="accent2"/>
                </a:solidFill>
              </a:rPr>
              <a:t>Расходы бюджета Курганенского сельского поселения за 2018 год на жилищно-коммунальное хозяйство – 1075,8 тыс.рублей</a:t>
            </a:r>
          </a:p>
        </p:txBody>
      </p:sp>
      <p:graphicFrame>
        <p:nvGraphicFramePr>
          <p:cNvPr id="43011" name="Диаграмма 4"/>
          <p:cNvGraphicFramePr>
            <a:graphicFrameLocks/>
          </p:cNvGraphicFramePr>
          <p:nvPr/>
        </p:nvGraphicFramePr>
        <p:xfrm>
          <a:off x="568325" y="1497013"/>
          <a:ext cx="8150225" cy="4114800"/>
        </p:xfrm>
        <a:graphic>
          <a:graphicData uri="http://schemas.openxmlformats.org/presentationml/2006/ole">
            <p:oleObj spid="_x0000_s43017" name="Worksheet" r:id="rId5" imgW="5724636" imgH="2866965" progId="Excel.Sheet.8">
              <p:embed/>
            </p:oleObj>
          </a:graphicData>
        </a:graphic>
      </p:graphicFrame>
      <p:pic>
        <p:nvPicPr>
          <p:cNvPr id="43013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-71462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s://i.mycdn.me/image?id=519211259749&amp;t=3&amp;plc=WEB&amp;tkn=*yLdR5D7qXJG2I5RndkKRrPjVuf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6286520"/>
          </a:xfrm>
          <a:prstGeom prst="rect">
            <a:avLst/>
          </a:prstGeom>
          <a:noFill/>
        </p:spPr>
      </p:pic>
      <p:sp>
        <p:nvSpPr>
          <p:cNvPr id="6" name="Стрелка вправо с вырезом 5"/>
          <p:cNvSpPr/>
          <p:nvPr/>
        </p:nvSpPr>
        <p:spPr>
          <a:xfrm rot="20090647">
            <a:off x="929332" y="1930826"/>
            <a:ext cx="8164706" cy="3090951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Проведение единой бюджетной и налоговой политики позволило обеспечить сбалансированность бюджета </a:t>
            </a:r>
            <a:r>
              <a:rPr lang="ru-RU" dirty="0" err="1" smtClean="0"/>
              <a:t>Курганенского</a:t>
            </a:r>
            <a:r>
              <a:rPr lang="ru-RU" dirty="0" smtClean="0"/>
              <a:t> сельского поселения Орловского </a:t>
            </a:r>
            <a:r>
              <a:rPr lang="ru-RU" dirty="0"/>
              <a:t>района и выполнение поставленных Президентом России, Губернатором области, Главой Администрации стратегических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740798984"/>
              </p:ext>
            </p:extLst>
          </p:nvPr>
        </p:nvGraphicFramePr>
        <p:xfrm>
          <a:off x="285721" y="357166"/>
          <a:ext cx="8715436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00100" y="5357826"/>
            <a:ext cx="6572296" cy="1500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отчета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опубликован на официальном сайте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Курганенского сельского поселения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информационном бюллетени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29.04.2019 №05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597" y="5715020"/>
            <a:ext cx="571503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1" y="4"/>
            <a:ext cx="8461375" cy="192881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Курганенского сельского поселения Орловского района за 2018 год осуществлялось на основе: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286001"/>
            <a:ext cx="8572500" cy="3714768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Положений послания Президента РФ  Федеральному Собранию РФ, определяющих бюджетную политику в РФ</a:t>
            </a:r>
          </a:p>
          <a:p>
            <a:pPr>
              <a:defRPr/>
            </a:pPr>
            <a:r>
              <a:rPr lang="ru-RU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Указов Президента РФ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Основных направлений бюджетной и налоговой политики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Курганенского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Орловского района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625" y="404813"/>
            <a:ext cx="8258175" cy="431800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</a:rPr>
              <a:t>Основные направления  бюджетной и налоговой политики Курганенского сельского поселения Орловского района в 2018 году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6627" name="AutoShape 2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AutoShape 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AutoShape 6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AutoShape 8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AutoShape 10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AutoShape 1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AutoShape 16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AutoShape 18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Oval 4"/>
          <p:cNvSpPr>
            <a:spLocks noChangeArrowheads="1"/>
          </p:cNvSpPr>
          <p:nvPr/>
        </p:nvSpPr>
        <p:spPr bwMode="auto">
          <a:xfrm>
            <a:off x="395290" y="836613"/>
            <a:ext cx="8353425" cy="57626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Совершенствование налоговой политики и нормативно – правового регулирования бюджетного </a:t>
            </a:r>
          </a:p>
          <a:p>
            <a:pPr algn="ctr"/>
            <a:r>
              <a:rPr lang="ru-RU" sz="1400"/>
              <a:t>процесса</a:t>
            </a:r>
          </a:p>
          <a:p>
            <a:pPr algn="ctr"/>
            <a:endParaRPr lang="ru-RU" sz="1400"/>
          </a:p>
        </p:txBody>
      </p:sp>
      <p:sp>
        <p:nvSpPr>
          <p:cNvPr id="26636" name="Oval 6"/>
          <p:cNvSpPr>
            <a:spLocks noChangeArrowheads="1"/>
          </p:cNvSpPr>
          <p:nvPr/>
        </p:nvSpPr>
        <p:spPr bwMode="auto">
          <a:xfrm>
            <a:off x="395289" y="1557342"/>
            <a:ext cx="8424862" cy="28733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Укрепление налогового потенциала, увеличение собираемости налогов</a:t>
            </a:r>
          </a:p>
        </p:txBody>
      </p:sp>
      <p:sp>
        <p:nvSpPr>
          <p:cNvPr id="26637" name="Oval 5"/>
          <p:cNvSpPr>
            <a:spLocks noChangeArrowheads="1"/>
          </p:cNvSpPr>
          <p:nvPr/>
        </p:nvSpPr>
        <p:spPr bwMode="auto">
          <a:xfrm>
            <a:off x="323852" y="1989138"/>
            <a:ext cx="8640763" cy="3603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400"/>
              <a:t>Оценка эффективности налоговых льгот</a:t>
            </a:r>
          </a:p>
        </p:txBody>
      </p:sp>
      <p:sp>
        <p:nvSpPr>
          <p:cNvPr id="26638" name="Oval 5"/>
          <p:cNvSpPr>
            <a:spLocks noChangeArrowheads="1"/>
          </p:cNvSpPr>
          <p:nvPr/>
        </p:nvSpPr>
        <p:spPr bwMode="auto">
          <a:xfrm>
            <a:off x="323851" y="2492379"/>
            <a:ext cx="8424863" cy="3603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Развитие долгосрочного планирования</a:t>
            </a:r>
          </a:p>
        </p:txBody>
      </p:sp>
      <p:sp>
        <p:nvSpPr>
          <p:cNvPr id="12303" name="Oval 7"/>
          <p:cNvSpPr>
            <a:spLocks noChangeArrowheads="1"/>
          </p:cNvSpPr>
          <p:nvPr/>
        </p:nvSpPr>
        <p:spPr bwMode="auto">
          <a:xfrm>
            <a:off x="250827" y="2924179"/>
            <a:ext cx="8569325" cy="72072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/>
              <a:t>Совершенствование а в сфере межбюджетных отношений и повышение </a:t>
            </a:r>
          </a:p>
          <a:p>
            <a:pPr algn="ctr">
              <a:defRPr/>
            </a:pPr>
            <a:r>
              <a:rPr lang="ru-RU" sz="1400" dirty="0"/>
              <a:t>сбалансированности местных бюджетов</a:t>
            </a:r>
          </a:p>
        </p:txBody>
      </p:sp>
      <p:sp>
        <p:nvSpPr>
          <p:cNvPr id="26640" name="Oval 6"/>
          <p:cNvSpPr>
            <a:spLocks noChangeArrowheads="1"/>
          </p:cNvSpPr>
          <p:nvPr/>
        </p:nvSpPr>
        <p:spPr bwMode="auto">
          <a:xfrm>
            <a:off x="250827" y="3716338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Инвестиции в человеческий капитал</a:t>
            </a:r>
          </a:p>
        </p:txBody>
      </p:sp>
      <p:sp>
        <p:nvSpPr>
          <p:cNvPr id="26641" name="Oval 6"/>
          <p:cNvSpPr>
            <a:spLocks noChangeArrowheads="1"/>
          </p:cNvSpPr>
          <p:nvPr/>
        </p:nvSpPr>
        <p:spPr bwMode="auto">
          <a:xfrm>
            <a:off x="250827" y="4221167"/>
            <a:ext cx="8496300" cy="287337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Реализация Указов Президента РФ</a:t>
            </a:r>
          </a:p>
        </p:txBody>
      </p:sp>
      <p:sp>
        <p:nvSpPr>
          <p:cNvPr id="26642" name="Oval 6"/>
          <p:cNvSpPr>
            <a:spLocks noChangeArrowheads="1"/>
          </p:cNvSpPr>
          <p:nvPr/>
        </p:nvSpPr>
        <p:spPr bwMode="auto">
          <a:xfrm>
            <a:off x="250827" y="4652963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Социальная поддержка населения</a:t>
            </a:r>
          </a:p>
        </p:txBody>
      </p:sp>
      <p:sp>
        <p:nvSpPr>
          <p:cNvPr id="26643" name="Oval 6"/>
          <p:cNvSpPr>
            <a:spLocks noChangeArrowheads="1"/>
          </p:cNvSpPr>
          <p:nvPr/>
        </p:nvSpPr>
        <p:spPr bwMode="auto">
          <a:xfrm>
            <a:off x="250827" y="5157788"/>
            <a:ext cx="8569325" cy="4318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Поддержка предпринимательской и инвестиционной активности, стимулирование экономического </a:t>
            </a:r>
          </a:p>
          <a:p>
            <a:pPr algn="ctr"/>
            <a:r>
              <a:rPr lang="ru-RU" sz="1400"/>
              <a:t>развития</a:t>
            </a:r>
          </a:p>
        </p:txBody>
      </p:sp>
      <p:sp>
        <p:nvSpPr>
          <p:cNvPr id="26644" name="Oval 6"/>
          <p:cNvSpPr>
            <a:spLocks noChangeArrowheads="1"/>
          </p:cNvSpPr>
          <p:nvPr/>
        </p:nvSpPr>
        <p:spPr bwMode="auto">
          <a:xfrm>
            <a:off x="250827" y="5661029"/>
            <a:ext cx="8569325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Предоставление качественных муниципальных услуг</a:t>
            </a:r>
          </a:p>
        </p:txBody>
      </p:sp>
      <p:sp>
        <p:nvSpPr>
          <p:cNvPr id="26645" name="Oval 6"/>
          <p:cNvSpPr>
            <a:spLocks noChangeArrowheads="1"/>
          </p:cNvSpPr>
          <p:nvPr/>
        </p:nvSpPr>
        <p:spPr bwMode="auto">
          <a:xfrm>
            <a:off x="250827" y="6237292"/>
            <a:ext cx="8569325" cy="28733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Соблюдение взвешенной долговой 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1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/>
          </p:nvPr>
        </p:nvSpPr>
        <p:spPr>
          <a:xfrm>
            <a:off x="468314" y="260350"/>
            <a:ext cx="8229600" cy="1143000"/>
          </a:xfrm>
          <a:noFill/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Arial" charset="0"/>
              </a:rPr>
              <a:t>Основные характеристики  бюджета Курганенского сельского поселения Орловского района за 2018 год</a:t>
            </a:r>
            <a:br>
              <a:rPr lang="ru-RU" sz="1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18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18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ru-RU" sz="1200" dirty="0" smtClean="0">
                <a:solidFill>
                  <a:schemeClr val="accent2"/>
                </a:solidFill>
                <a:latin typeface="Arial" charset="0"/>
              </a:rPr>
              <a:t>                                                                                                                                                                      тыс.рублей</a:t>
            </a:r>
          </a:p>
        </p:txBody>
      </p:sp>
      <p:graphicFrame>
        <p:nvGraphicFramePr>
          <p:cNvPr id="32901" name="Group 13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83612287"/>
              </p:ext>
            </p:extLst>
          </p:nvPr>
        </p:nvGraphicFramePr>
        <p:xfrm>
          <a:off x="500034" y="1571613"/>
          <a:ext cx="8429684" cy="2967890"/>
        </p:xfrm>
        <a:graphic>
          <a:graphicData uri="http://schemas.openxmlformats.org/drawingml/2006/table">
            <a:tbl>
              <a:tblPr/>
              <a:tblGrid>
                <a:gridCol w="2136027"/>
                <a:gridCol w="1150120"/>
                <a:gridCol w="1143008"/>
                <a:gridCol w="1143008"/>
                <a:gridCol w="1285885"/>
                <a:gridCol w="1571636"/>
              </a:tblGrid>
              <a:tr h="310465"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r>
                        <a:rPr lang="ru-RU" sz="1600" b="1" kern="1200" baseline="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8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 к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году</a:t>
                      </a: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6115,4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8364,5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8253,7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059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I</a:t>
                      </a: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6463,3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9891,2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9444,3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I I</a:t>
                      </a: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Дефицит-Профицит+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-347,9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1526,7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-1190,6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Заголовок 1"/>
          <p:cNvSpPr>
            <a:spLocks noGrp="1"/>
          </p:cNvSpPr>
          <p:nvPr>
            <p:ph type="title"/>
          </p:nvPr>
        </p:nvSpPr>
        <p:spPr>
          <a:xfrm>
            <a:off x="468314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доходов бюджета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сельского поселения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200" dirty="0" smtClean="0"/>
              <a:t>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4403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6602062"/>
              </p:ext>
            </p:extLst>
          </p:nvPr>
        </p:nvGraphicFramePr>
        <p:xfrm>
          <a:off x="539750" y="1885950"/>
          <a:ext cx="7599363" cy="4052888"/>
        </p:xfrm>
        <a:graphic>
          <a:graphicData uri="http://schemas.openxmlformats.org/presentationml/2006/ole">
            <p:oleObj spid="_x0000_s44040" name="Лист" r:id="rId3" imgW="5517022" imgH="294133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250827" y="115888"/>
            <a:ext cx="8713788" cy="130175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Курганенского сельского поселения за 2018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9249,4  </a:t>
            </a:r>
            <a:r>
              <a:rPr lang="ru-RU" sz="2800" b="1" dirty="0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8944944"/>
              </p:ext>
            </p:extLst>
          </p:nvPr>
        </p:nvGraphicFramePr>
        <p:xfrm>
          <a:off x="144463" y="1506538"/>
          <a:ext cx="8801100" cy="4822825"/>
        </p:xfrm>
        <a:graphic>
          <a:graphicData uri="http://schemas.openxmlformats.org/presentationml/2006/ole">
            <p:oleObj spid="_x0000_s31752" name="Worksheet" r:id="rId4" imgW="6153032" imgH="33717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4" y="404817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17375E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сельского поселения  </a:t>
            </a:r>
            <a:b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3747373"/>
              </p:ext>
            </p:extLst>
          </p:nvPr>
        </p:nvGraphicFramePr>
        <p:xfrm>
          <a:off x="36513" y="1423988"/>
          <a:ext cx="8575675" cy="4570412"/>
        </p:xfrm>
        <a:graphic>
          <a:graphicData uri="http://schemas.openxmlformats.org/presentationml/2006/ole">
            <p:oleObj spid="_x0000_s1032" name="Лист" r:id="rId3" imgW="6934129" imgH="369564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440</Words>
  <Application>Microsoft Office PowerPoint</Application>
  <PresentationFormat>Экран (4:3)</PresentationFormat>
  <Paragraphs>83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Тема Office</vt:lpstr>
      <vt:lpstr>Лист</vt:lpstr>
      <vt:lpstr>Лист Microsoft Office Excel 97-2003</vt:lpstr>
      <vt:lpstr>Worksheet</vt:lpstr>
      <vt:lpstr>Администрация  Курганенского сельского поселения  Орловского района  Ростовской области</vt:lpstr>
      <vt:lpstr>Слайд 2</vt:lpstr>
      <vt:lpstr>Исполнение бюджета Курганенского сельского поселения Орловского района за 2018 год осуществлялось на основе:</vt:lpstr>
      <vt:lpstr>Основные направления  бюджетной и налоговой политики Курганенского сельского поселения Орловского района в 2018 году </vt:lpstr>
      <vt:lpstr>Слайд 5</vt:lpstr>
      <vt:lpstr>Основные характеристики  бюджета Курганенского сельского поселения Орловского района за 2018 год                                                                                                                                                                        тыс.рублей</vt:lpstr>
      <vt:lpstr>Динамика исполнения доходов бюджета Курганенского сельского поселения   (тыс. рублей)</vt:lpstr>
      <vt:lpstr>Расходы бюджета Курганенского сельского поселения за 2018 год 9249,4  тыс.рублей</vt:lpstr>
      <vt:lpstr>Динамика исполнения расходов  бюджета   Курганенского сельского поселения            (тыс. рублей)</vt:lpstr>
      <vt:lpstr>Динамика исполнения налоговых и неналоговых доходов бюджета Курганенского сельского поселения        (тыс. рублей)</vt:lpstr>
      <vt:lpstr>Динамика поступления земельного налога в бюджет Курганенского сельского поселения        (тыс. рублей)</vt:lpstr>
      <vt:lpstr>  Динамика расходов бюджета Курганенского сельского поселения за 2017-2018 годы         (тыс. рублей)</vt:lpstr>
      <vt:lpstr>Расходы бюджета Курганенского сельского поселения за 2018 году  на культуру  – 1748,5 тыс.рублей</vt:lpstr>
      <vt:lpstr>Исполнение муниципальных программ Курганенского сельского поселения        тыс. руб.</vt:lpstr>
      <vt:lpstr>Слайд 15</vt:lpstr>
      <vt:lpstr>Расходы бюджета Курганенского сельского поселения за 2018 год на жилищно-коммунальное хозяйство – 1075,8 тыс.рублей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328</cp:revision>
  <dcterms:created xsi:type="dcterms:W3CDTF">2012-10-21T15:40:11Z</dcterms:created>
  <dcterms:modified xsi:type="dcterms:W3CDTF">2019-07-09T12:33:29Z</dcterms:modified>
</cp:coreProperties>
</file>