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99" r:id="rId3"/>
    <p:sldId id="300" r:id="rId4"/>
    <p:sldId id="256" r:id="rId5"/>
    <p:sldId id="257" r:id="rId6"/>
    <p:sldId id="287" r:id="rId7"/>
    <p:sldId id="294" r:id="rId8"/>
    <p:sldId id="288" r:id="rId9"/>
    <p:sldId id="297" r:id="rId10"/>
    <p:sldId id="293" r:id="rId11"/>
    <p:sldId id="289" r:id="rId12"/>
    <p:sldId id="263" r:id="rId13"/>
    <p:sldId id="303" r:id="rId14"/>
    <p:sldId id="272" r:id="rId15"/>
    <p:sldId id="301" r:id="rId16"/>
    <p:sldId id="302" r:id="rId17"/>
    <p:sldId id="274" r:id="rId18"/>
    <p:sldId id="275" r:id="rId19"/>
    <p:sldId id="276" r:id="rId20"/>
    <p:sldId id="277" r:id="rId21"/>
    <p:sldId id="298" r:id="rId2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70" d="100"/>
          <a:sy n="70" d="100"/>
        </p:scale>
        <p:origin x="-172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676E-2"/>
          <c:y val="8.7940583181744497E-2"/>
          <c:w val="0.9113530326594097"/>
          <c:h val="0.7738853503184719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581E-5"/>
                  <c:y val="7.2941990420941752E-2"/>
                </c:manualLayout>
              </c:layout>
              <c:showVal val="1"/>
            </c:dLbl>
            <c:dLbl>
              <c:idx val="1"/>
              <c:layout>
                <c:manualLayout>
                  <c:x val="-6.8432881452772506E-3"/>
                  <c:y val="7.1457715749123199E-2"/>
                </c:manualLayout>
              </c:layout>
              <c:showVal val="1"/>
            </c:dLbl>
            <c:dLbl>
              <c:idx val="2"/>
              <c:layout>
                <c:manualLayout>
                  <c:x val="-9.0864681356123654E-3"/>
                  <c:y val="6.3881108674833681E-2"/>
                </c:manualLayout>
              </c:layout>
              <c:showVal val="1"/>
            </c:dLbl>
            <c:dLbl>
              <c:idx val="3"/>
              <c:layout>
                <c:manualLayout>
                  <c:x val="2.2885094216446755E-2"/>
                  <c:y val="-2.3737079480427942E-2"/>
                </c:manualLayout>
              </c:layout>
              <c:showVal val="1"/>
            </c:dLbl>
            <c:dLbl>
              <c:idx val="4"/>
              <c:layout>
                <c:manualLayout>
                  <c:x val="2.0642037594944134E-2"/>
                  <c:y val="-1.9079232669104423E-2"/>
                </c:manualLayout>
              </c:layout>
              <c:showVal val="1"/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2016</c:v>
                </c:pt>
                <c:pt idx="1">
                  <c:v>2017 нач.</c:v>
                </c:pt>
                <c:pt idx="2">
                  <c:v>план-2018</c:v>
                </c:pt>
                <c:pt idx="3">
                  <c:v>план-2019</c:v>
                </c:pt>
                <c:pt idx="4">
                  <c:v>план-2020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12628.8</c:v>
                </c:pt>
                <c:pt idx="1">
                  <c:v>5348</c:v>
                </c:pt>
                <c:pt idx="2">
                  <c:v>6321.9</c:v>
                </c:pt>
                <c:pt idx="3">
                  <c:v>5209.5</c:v>
                </c:pt>
                <c:pt idx="4">
                  <c:v>5233.4000000000005</c:v>
                </c:pt>
              </c:numCache>
            </c:numRef>
          </c:val>
          <c:shape val="cylinder"/>
        </c:ser>
        <c:gapDepth val="0"/>
        <c:shape val="box"/>
        <c:axId val="127591552"/>
        <c:axId val="127593088"/>
        <c:axId val="0"/>
      </c:bar3DChart>
      <c:catAx>
        <c:axId val="127591552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7593088"/>
        <c:crosses val="autoZero"/>
        <c:auto val="1"/>
        <c:lblAlgn val="ctr"/>
        <c:lblOffset val="100"/>
        <c:tickLblSkip val="1"/>
        <c:tickMarkSkip val="1"/>
      </c:catAx>
      <c:valAx>
        <c:axId val="127593088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7591552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042"/>
          <c:y val="3.1847133757961833E-3"/>
          <c:w val="0.15396578538102665"/>
          <c:h val="7.6433121019108374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БЮДЖЕТ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2018 год и на плановый период 2019 и 2020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929618" cy="3892553"/>
        </p:xfrm>
        <a:graphic>
          <a:graphicData uri="http://schemas.openxmlformats.org/presentationml/2006/ole">
            <p:oleObj spid="_x0000_s4098" name="Worksheet" r:id="rId3" imgW="5896049" imgH="348619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4063" y="1692275"/>
          <a:ext cx="7991475" cy="4503738"/>
        </p:xfrm>
        <a:graphic>
          <a:graphicData uri="http://schemas.openxmlformats.org/presentationml/2006/ole">
            <p:oleObj spid="_x0000_s29698" name="Worksheet" r:id="rId3" imgW="5172067" imgH="291474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2018 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6550,8</a:t>
            </a:r>
            <a:r>
              <a:rPr lang="ru-RU" sz="2100" b="1" dirty="0" smtClean="0">
                <a:solidFill>
                  <a:srgbClr val="C00000"/>
                </a:solidFill>
              </a:rPr>
              <a:t> 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87375" y="1146175"/>
          <a:ext cx="8405813" cy="4845050"/>
        </p:xfrm>
        <a:graphic>
          <a:graphicData uri="http://schemas.openxmlformats.org/presentationml/2006/ole">
            <p:oleObj spid="_x0000_s87042" name="Worksheet" r:id="rId3" imgW="5867435" imgH="338145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2018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353425" cy="5369244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3732,4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6434,8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4438652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1522,5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5346,6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443865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3370,4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5378,2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6434,8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5346,6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5378,2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116,0 </a:t>
            </a: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90,8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93,6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8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9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7838" y="1338263"/>
          <a:ext cx="7834312" cy="3916362"/>
        </p:xfrm>
        <a:graphic>
          <a:graphicData uri="http://schemas.openxmlformats.org/presentationml/2006/ole">
            <p:oleObj spid="_x0000_s35842" name="Worksheet" r:id="rId3" imgW="5057882" imgH="253359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Объем бюджетных ассигнований на реализацию программ в 2017-2018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571472" y="1571612"/>
          <a:ext cx="7834313" cy="4516437"/>
        </p:xfrm>
        <a:graphic>
          <a:graphicData uri="http://schemas.openxmlformats.org/presentationml/2006/ole">
            <p:oleObj spid="_x0000_s36866" name="Worksheet" r:id="rId3" imgW="5057882" imgH="291474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2018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0,9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57,6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5,3 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-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33,5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1,1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2018-2020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2018-2020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144 </a:t>
            </a:r>
            <a:r>
              <a:rPr lang="ru-RU" sz="1500" b="1" dirty="0"/>
              <a:t>от </a:t>
            </a:r>
            <a:r>
              <a:rPr lang="ru-RU" sz="1500" b="1" dirty="0" smtClean="0"/>
              <a:t>02.10.2017)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ru-RU" sz="2000" b="1" dirty="0"/>
              <a:t>Проект областного закона «Об областном бюджете на </a:t>
            </a:r>
            <a:r>
              <a:rPr lang="ru-RU" sz="2000" b="1" dirty="0" smtClean="0"/>
              <a:t>2018 </a:t>
            </a:r>
            <a:r>
              <a:rPr lang="ru-RU" sz="2000" b="1" dirty="0"/>
              <a:t>на </a:t>
            </a:r>
            <a:r>
              <a:rPr lang="ru-RU" sz="2000" b="1" dirty="0" smtClean="0"/>
              <a:t>2019 </a:t>
            </a:r>
            <a:r>
              <a:rPr lang="ru-RU" sz="2000" b="1" dirty="0"/>
              <a:t>и </a:t>
            </a:r>
            <a:r>
              <a:rPr lang="ru-RU" sz="2000" b="1" dirty="0" smtClean="0"/>
              <a:t>2020 </a:t>
            </a:r>
            <a:r>
              <a:rPr lang="ru-RU" sz="20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/>
          </a:p>
          <a:p>
            <a:pPr algn="ctr" eaLnBrk="1" hangingPunct="1">
              <a:defRPr/>
            </a:pPr>
            <a:r>
              <a:rPr lang="ru-RU" sz="1800" b="1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2018 год и плановый период 2019 и 2020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2018 год и на плановый период 2019 и 2020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7830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79388" y="1557338"/>
          <a:ext cx="8785225" cy="4449765"/>
        </p:xfrm>
        <a:graphic>
          <a:graphicData uri="http://schemas.openxmlformats.org/drawingml/2006/table">
            <a:tbl>
              <a:tblPr/>
              <a:tblGrid>
                <a:gridCol w="1871662"/>
                <a:gridCol w="1550988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8578,6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142853"/>
            <a:ext cx="8229600" cy="92869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1-2016 год - факт</a:t>
            </a:r>
            <a:br>
              <a:rPr lang="ru-RU" sz="1600" dirty="0" smtClean="0"/>
            </a:br>
            <a:r>
              <a:rPr lang="ru-RU" sz="1600" dirty="0" smtClean="0"/>
              <a:t>2-2017 год- план</a:t>
            </a:r>
            <a:br>
              <a:rPr lang="ru-RU" sz="1600" dirty="0" smtClean="0"/>
            </a:br>
            <a:r>
              <a:rPr lang="ru-RU" sz="1600" dirty="0" smtClean="0"/>
              <a:t>3-2018 год - план</a:t>
            </a:r>
            <a:br>
              <a:rPr lang="ru-RU" sz="1600" dirty="0" smtClean="0"/>
            </a:br>
            <a:r>
              <a:rPr lang="ru-RU" sz="1600" dirty="0" smtClean="0"/>
              <a:t>4-2019 год - план</a:t>
            </a:r>
            <a:br>
              <a:rPr lang="ru-RU" sz="1600" dirty="0" smtClean="0"/>
            </a:br>
            <a:r>
              <a:rPr lang="ru-RU" sz="1600" dirty="0" smtClean="0"/>
              <a:t>5-2020 год - план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0038" y="2252663"/>
          <a:ext cx="5635625" cy="2470150"/>
        </p:xfrm>
        <a:graphic>
          <a:graphicData uri="http://schemas.openxmlformats.org/presentationml/2006/ole">
            <p:oleObj spid="_x0000_s1029" name="Worksheet" r:id="rId3" imgW="5714918" imgH="2438310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2018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2272,0</a:t>
            </a:r>
            <a:r>
              <a:rPr lang="ru-RU" sz="2500" b="1" dirty="0" smtClean="0">
                <a:solidFill>
                  <a:srgbClr val="C00000"/>
                </a:solidFill>
              </a:rPr>
              <a:t>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4363" y="1527175"/>
          <a:ext cx="8707437" cy="4722813"/>
        </p:xfrm>
        <a:graphic>
          <a:graphicData uri="http://schemas.openxmlformats.org/presentationml/2006/ole">
            <p:oleObj spid="_x0000_s81923" name="Worksheet" r:id="rId3" imgW="6076909" imgH="3295619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5250" y="1419225"/>
          <a:ext cx="6891338" cy="5035550"/>
        </p:xfrm>
        <a:graphic>
          <a:graphicData uri="http://schemas.openxmlformats.org/presentationml/2006/ole">
            <p:oleObj spid="_x0000_s6146" name="Worksheet" r:id="rId3" imgW="4810076" imgH="351480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4234</TotalTime>
  <Words>872</Words>
  <Application>Microsoft Office PowerPoint</Application>
  <PresentationFormat>Экран (4:3)</PresentationFormat>
  <Paragraphs>244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 Office</vt:lpstr>
      <vt:lpstr>План</vt:lpstr>
      <vt:lpstr>Worksheet</vt:lpstr>
      <vt:lpstr>Лист Microsoft Office Excel 97-2003</vt:lpstr>
      <vt:lpstr>БЮДЖЕТ Курганенского сельского поселения Орловского района на 2018 год и на плановый период 2019 и 2020 годов</vt:lpstr>
      <vt:lpstr>Слайд 2</vt:lpstr>
      <vt:lpstr>Бюджет Курганенского сельского поселения на 2018 год и плановый период 2019 и 2020 годов направлен на решение следующих ключевых задач:</vt:lpstr>
      <vt:lpstr>Основные параметры бюджета Курганенского сельского поселения «О бюджете на 2018 год и на плановый период 2019 и 2020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1-2016 год - факт 2-2017 год- план 3-2018 год - план 4-2019 год - план 5-2020 год - план  </vt:lpstr>
      <vt:lpstr>Структура налоговых доходов бюджета Курганенского сельского поселения в 2018 году, 2272,0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2018 году 6550,8 тыс.рублей</vt:lpstr>
      <vt:lpstr>Структура муниципальных программ Курганенского сельского поселения на 2018 год</vt:lpstr>
      <vt:lpstr>Структура муниципальных программ Курганенского сельского поселения на 2019 год</vt:lpstr>
      <vt:lpstr>Структура муниципальных программ Курганенского сельского поселения на 2020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2017-2018 годах</vt:lpstr>
      <vt:lpstr>Структура расходов бюджета Курганенского сельского поселения  в 2018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256</cp:revision>
  <dcterms:created xsi:type="dcterms:W3CDTF">2012-10-21T15:40:11Z</dcterms:created>
  <dcterms:modified xsi:type="dcterms:W3CDTF">2018-02-14T12:10:15Z</dcterms:modified>
</cp:coreProperties>
</file>