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4"/>
  </p:notesMasterIdLst>
  <p:sldIdLst>
    <p:sldId id="299" r:id="rId3"/>
    <p:sldId id="300" r:id="rId4"/>
    <p:sldId id="256" r:id="rId5"/>
    <p:sldId id="257" r:id="rId6"/>
    <p:sldId id="287" r:id="rId7"/>
    <p:sldId id="294" r:id="rId8"/>
    <p:sldId id="304" r:id="rId9"/>
    <p:sldId id="297" r:id="rId10"/>
    <p:sldId id="293" r:id="rId11"/>
    <p:sldId id="305" r:id="rId12"/>
    <p:sldId id="263" r:id="rId13"/>
    <p:sldId id="303" r:id="rId14"/>
    <p:sldId id="306" r:id="rId15"/>
    <p:sldId id="272" r:id="rId16"/>
    <p:sldId id="301" r:id="rId17"/>
    <p:sldId id="302" r:id="rId18"/>
    <p:sldId id="274" r:id="rId19"/>
    <p:sldId id="275" r:id="rId20"/>
    <p:sldId id="276" r:id="rId21"/>
    <p:sldId id="277" r:id="rId22"/>
    <p:sldId id="298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06" autoAdjust="0"/>
    <p:restoredTop sz="88362" autoAdjust="0"/>
  </p:normalViewPr>
  <p:slideViewPr>
    <p:cSldViewPr>
      <p:cViewPr>
        <p:scale>
          <a:sx n="70" d="100"/>
          <a:sy n="70" d="100"/>
        </p:scale>
        <p:origin x="-16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801E-2"/>
          <c:y val="8.7940583181744497E-2"/>
          <c:w val="0.91135303265941026"/>
          <c:h val="0.7738853503184727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771E-5"/>
                  <c:y val="7.2941990420941849E-2"/>
                </c:manualLayout>
              </c:layout>
              <c:showVal val="1"/>
            </c:dLbl>
            <c:dLbl>
              <c:idx val="1"/>
              <c:layout>
                <c:manualLayout>
                  <c:x val="-6.8432881452772576E-3"/>
                  <c:y val="7.1457715749123282E-2"/>
                </c:manualLayout>
              </c:layout>
              <c:showVal val="1"/>
            </c:dLbl>
            <c:dLbl>
              <c:idx val="2"/>
              <c:layout>
                <c:manualLayout>
                  <c:x val="-9.0864681356123776E-3"/>
                  <c:y val="6.3881108674833681E-2"/>
                </c:manualLayout>
              </c:layout>
              <c:showVal val="1"/>
            </c:dLbl>
            <c:dLbl>
              <c:idx val="3"/>
              <c:layout>
                <c:manualLayout>
                  <c:x val="2.2885094216446786E-2"/>
                  <c:y val="-2.3737079480427987E-2"/>
                </c:manualLayout>
              </c:layout>
              <c:showVal val="1"/>
            </c:dLbl>
            <c:dLbl>
              <c:idx val="4"/>
              <c:layout>
                <c:manualLayout>
                  <c:x val="2.0642037594944179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2017</c:v>
                </c:pt>
                <c:pt idx="1">
                  <c:v>2018 нач.</c:v>
                </c:pt>
                <c:pt idx="2">
                  <c:v>план-2019</c:v>
                </c:pt>
                <c:pt idx="3">
                  <c:v>план-2020</c:v>
                </c:pt>
                <c:pt idx="4">
                  <c:v>план-2021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6115.4</c:v>
                </c:pt>
                <c:pt idx="1">
                  <c:v>6321.9</c:v>
                </c:pt>
                <c:pt idx="2">
                  <c:v>5984.7</c:v>
                </c:pt>
                <c:pt idx="3">
                  <c:v>4399.1000000000004</c:v>
                </c:pt>
                <c:pt idx="4">
                  <c:v>4283.6000000000004</c:v>
                </c:pt>
              </c:numCache>
            </c:numRef>
          </c:val>
          <c:shape val="cylinder"/>
        </c:ser>
        <c:gapDepth val="0"/>
        <c:shape val="box"/>
        <c:axId val="79116160"/>
        <c:axId val="98468608"/>
        <c:axId val="0"/>
      </c:bar3DChart>
      <c:catAx>
        <c:axId val="79116160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8468608"/>
        <c:crosses val="autoZero"/>
        <c:auto val="1"/>
        <c:lblAlgn val="ctr"/>
        <c:lblOffset val="100"/>
        <c:tickLblSkip val="1"/>
        <c:tickMarkSkip val="1"/>
      </c:catAx>
      <c:valAx>
        <c:axId val="98468608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116160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087"/>
          <c:y val="3.1847133757961885E-3"/>
          <c:w val="0.15396578538102695"/>
          <c:h val="7.6433121019108485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746E-2"/>
          <c:y val="8.7940583181744497E-2"/>
          <c:w val="0.9113530326594107"/>
          <c:h val="0.773885350318473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798E-5"/>
                  <c:y val="7.2941990420941877E-2"/>
                </c:manualLayout>
              </c:layout>
              <c:showVal val="1"/>
            </c:dLbl>
            <c:dLbl>
              <c:idx val="1"/>
              <c:layout>
                <c:manualLayout>
                  <c:x val="-6.8432881452772602E-3"/>
                  <c:y val="7.1457715749123296E-2"/>
                </c:manualLayout>
              </c:layout>
              <c:showVal val="1"/>
            </c:dLbl>
            <c:dLbl>
              <c:idx val="2"/>
              <c:layout>
                <c:manualLayout>
                  <c:x val="-9.0864681356123741E-3"/>
                  <c:y val="6.3881108674833681E-2"/>
                </c:manualLayout>
              </c:layout>
              <c:showVal val="1"/>
            </c:dLbl>
            <c:dLbl>
              <c:idx val="3"/>
              <c:layout>
                <c:manualLayout>
                  <c:x val="2.2885094216446789E-2"/>
                  <c:y val="-2.3737079480428001E-2"/>
                </c:manualLayout>
              </c:layout>
              <c:showVal val="1"/>
            </c:dLbl>
            <c:dLbl>
              <c:idx val="4"/>
              <c:layout>
                <c:manualLayout>
                  <c:x val="2.0642037594944193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2017</c:v>
                </c:pt>
                <c:pt idx="1">
                  <c:v>2018 нач.</c:v>
                </c:pt>
                <c:pt idx="2">
                  <c:v>план-2019</c:v>
                </c:pt>
                <c:pt idx="3">
                  <c:v>план-2020</c:v>
                </c:pt>
                <c:pt idx="4">
                  <c:v>план-2021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2095.8000000000002</c:v>
                </c:pt>
                <c:pt idx="1">
                  <c:v>2289.6</c:v>
                </c:pt>
                <c:pt idx="2">
                  <c:v>2103.3000000000002</c:v>
                </c:pt>
                <c:pt idx="3">
                  <c:v>2201.3000000000002</c:v>
                </c:pt>
                <c:pt idx="4">
                  <c:v>2285.6</c:v>
                </c:pt>
              </c:numCache>
            </c:numRef>
          </c:val>
        </c:ser>
        <c:gapDepth val="0"/>
        <c:shape val="cone"/>
        <c:axId val="112352640"/>
        <c:axId val="112370816"/>
        <c:axId val="0"/>
      </c:bar3DChart>
      <c:catAx>
        <c:axId val="112352640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2370816"/>
        <c:crosses val="autoZero"/>
        <c:auto val="1"/>
        <c:lblAlgn val="ctr"/>
        <c:lblOffset val="100"/>
        <c:tickLblSkip val="1"/>
        <c:tickMarkSkip val="1"/>
      </c:catAx>
      <c:valAx>
        <c:axId val="112370816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General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2352640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098"/>
          <c:y val="3.1847133757961902E-3"/>
          <c:w val="0.35669470223390126"/>
          <c:h val="9.5085144894908435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87E-2"/>
          <c:y val="8.7940583181744497E-2"/>
          <c:w val="0.91135303265941092"/>
          <c:h val="0.77388535031847383"/>
        </c:manualLayout>
      </c:layout>
      <c:bar3DChart>
        <c:barDir val="col"/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866E-5"/>
                  <c:y val="7.2941990420941905E-2"/>
                </c:manualLayout>
              </c:layout>
              <c:showVal val="1"/>
            </c:dLbl>
            <c:dLbl>
              <c:idx val="1"/>
              <c:layout>
                <c:manualLayout>
                  <c:x val="-6.8432881452772636E-3"/>
                  <c:y val="7.1457715749123324E-2"/>
                </c:manualLayout>
              </c:layout>
              <c:showVal val="1"/>
            </c:dLbl>
            <c:dLbl>
              <c:idx val="2"/>
              <c:layout>
                <c:manualLayout>
                  <c:x val="-9.0864681356123758E-3"/>
                  <c:y val="6.3881108674833681E-2"/>
                </c:manualLayout>
              </c:layout>
              <c:showVal val="1"/>
            </c:dLbl>
            <c:dLbl>
              <c:idx val="3"/>
              <c:layout>
                <c:manualLayout>
                  <c:x val="2.2885094216446796E-2"/>
                  <c:y val="-2.3737079480428011E-2"/>
                </c:manualLayout>
              </c:layout>
              <c:showVal val="1"/>
            </c:dLbl>
            <c:dLbl>
              <c:idx val="4"/>
              <c:layout>
                <c:manualLayout>
                  <c:x val="2.0642037594944204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2017</c:v>
                </c:pt>
                <c:pt idx="1">
                  <c:v>2018 нач.</c:v>
                </c:pt>
                <c:pt idx="2">
                  <c:v>план-2019</c:v>
                </c:pt>
                <c:pt idx="3">
                  <c:v>план-2020</c:v>
                </c:pt>
                <c:pt idx="4">
                  <c:v>план-2021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1236</c:v>
                </c:pt>
                <c:pt idx="1">
                  <c:v>1400.2</c:v>
                </c:pt>
                <c:pt idx="2">
                  <c:v>1304.0999999999999</c:v>
                </c:pt>
                <c:pt idx="3">
                  <c:v>1356.3</c:v>
                </c:pt>
                <c:pt idx="4">
                  <c:v>1410.5</c:v>
                </c:pt>
              </c:numCache>
            </c:numRef>
          </c:val>
        </c:ser>
        <c:gapDepth val="0"/>
        <c:shape val="box"/>
        <c:axId val="129849984"/>
        <c:axId val="129859968"/>
        <c:axId val="129062656"/>
      </c:bar3DChart>
      <c:catAx>
        <c:axId val="129849984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9859968"/>
        <c:crosses val="autoZero"/>
        <c:auto val="1"/>
        <c:lblAlgn val="ctr"/>
        <c:lblOffset val="100"/>
        <c:tickLblSkip val="1"/>
        <c:tickMarkSkip val="1"/>
      </c:catAx>
      <c:valAx>
        <c:axId val="129859968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9849984"/>
        <c:crosses val="autoZero"/>
        <c:crossBetween val="between"/>
      </c:valAx>
      <c:serAx>
        <c:axId val="129062656"/>
        <c:scaling>
          <c:orientation val="minMax"/>
        </c:scaling>
        <c:delete val="1"/>
        <c:axPos val="b"/>
        <c:tickLblPos val="nextTo"/>
        <c:crossAx val="129859968"/>
        <c:crosses val="autoZero"/>
      </c:serAx>
      <c:spPr>
        <a:noFill/>
        <a:ln w="331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E571-6200-48AB-A0CF-1AB7E79EF58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D8E9-8239-4E1D-96A6-6433FC69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БЮДЖЕТ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Курганенского сельского поселения Орловского района на 2019 год и на плановый период 2020 и 2021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0888" y="1692275"/>
          <a:ext cx="8283575" cy="4379913"/>
        </p:xfrm>
        <a:graphic>
          <a:graphicData uri="http://schemas.openxmlformats.org/presentationml/2006/ole">
            <p:oleObj spid="_x0000_s29698" name="Worksheet" r:id="rId3" imgW="5781594" imgH="305753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>
                <a:solidFill>
                  <a:srgbClr val="C00000"/>
                </a:solidFill>
              </a:rPr>
              <a:t>Расходы бюджета Курганенского сельского поселения в 2019 году</a:t>
            </a:r>
            <a:r>
              <a:rPr lang="ru-RU" sz="2100" dirty="0" smtClean="0">
                <a:solidFill>
                  <a:srgbClr val="C00000"/>
                </a:solidFill>
              </a:rPr>
              <a:t/>
            </a:r>
            <a:br>
              <a:rPr lang="ru-RU" sz="2100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6195,0</a:t>
            </a:r>
            <a:r>
              <a:rPr lang="ru-RU" sz="2100" b="1" dirty="0" smtClean="0">
                <a:solidFill>
                  <a:srgbClr val="C00000"/>
                </a:solidFill>
              </a:rPr>
              <a:t> тыс.рублей</a:t>
            </a:r>
            <a:endParaRPr lang="ru-RU" sz="21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87375" y="1146175"/>
          <a:ext cx="8405813" cy="4379913"/>
        </p:xfrm>
        <a:graphic>
          <a:graphicData uri="http://schemas.openxmlformats.org/presentationml/2006/ole">
            <p:oleObj spid="_x0000_s87042" name="Worksheet" r:id="rId3" imgW="5867435" imgH="305753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</a:rPr>
              <a:t>Расходы бюджета Курганенского сельского поселения в 2019 </a:t>
            </a:r>
            <a:r>
              <a:rPr lang="ru-RU" sz="2000" b="1" dirty="0" smtClean="0">
                <a:solidFill>
                  <a:srgbClr val="C00000"/>
                </a:solidFill>
              </a:rPr>
              <a:t>году 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</a:rPr>
              <a:t>6195,0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тыс</a:t>
            </a:r>
            <a:r>
              <a:rPr lang="ru-RU" sz="2000" b="1" dirty="0" smtClean="0">
                <a:solidFill>
                  <a:srgbClr val="C00000"/>
                </a:solidFill>
              </a:rPr>
              <a:t>. руб.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3863" y="1173163"/>
          <a:ext cx="8405812" cy="4830762"/>
        </p:xfrm>
        <a:graphic>
          <a:graphicData uri="http://schemas.openxmlformats.org/presentationml/2006/ole">
            <p:oleObj spid="_x0000_s128002" name="Worksheet" r:id="rId3" imgW="5867435" imgH="3371740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2019 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678893" cy="5322806"/>
        </p:xfrm>
        <a:graphic>
          <a:graphicData uri="http://schemas.openxmlformats.org/drawingml/2006/table">
            <a:tbl>
              <a:tblPr/>
              <a:tblGrid>
                <a:gridCol w="6836567"/>
                <a:gridCol w="981364"/>
                <a:gridCol w="860962"/>
              </a:tblGrid>
              <a:tr h="37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1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1709,5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3824,1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62,81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6088,3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2020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5182861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поселенияёёёё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3346,5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75,83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4412,9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2021 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5208272"/>
        </p:xfrm>
        <a:graphic>
          <a:graphicData uri="http://schemas.openxmlformats.org/drawingml/2006/table">
            <a:tbl>
              <a:tblPr/>
              <a:tblGrid>
                <a:gridCol w="6580188"/>
                <a:gridCol w="955697"/>
                <a:gridCol w="81754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3008,2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3924,9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714348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6088,3</a:t>
            </a:r>
            <a:endParaRPr lang="ru-RU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4412,9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3924,9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106,7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206,3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587,2тыс.руб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2019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2020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2021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77838" y="1338263"/>
          <a:ext cx="8134350" cy="3560762"/>
        </p:xfrm>
        <a:graphic>
          <a:graphicData uri="http://schemas.openxmlformats.org/presentationml/2006/ole">
            <p:oleObj spid="_x0000_s35842" name="Worksheet" r:id="rId3" imgW="5676857" imgH="248608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dirty="0" smtClean="0"/>
              <a:t>Объем бюджетных ассигнований на реализацию программ в 2018-2019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573088" y="1570038"/>
          <a:ext cx="8134350" cy="4379912"/>
        </p:xfrm>
        <a:graphic>
          <a:graphicData uri="http://schemas.openxmlformats.org/presentationml/2006/ole">
            <p:oleObj spid="_x0000_s36866" name="Worksheet" r:id="rId3" imgW="5676857" imgH="305753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проекта бюджета Курганенского сельского поселения Орловского района на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</a:t>
            </a:r>
            <a:r>
              <a:rPr lang="ru-RU" sz="1800" b="1" dirty="0" smtClean="0">
                <a:latin typeface="Times New Roman" pitchFamily="18" charset="0"/>
              </a:rPr>
              <a:t>2019-2021 </a:t>
            </a:r>
            <a:r>
              <a:rPr lang="ru-RU" sz="1800" b="1" dirty="0">
                <a:latin typeface="Times New Roman" pitchFamily="18" charset="0"/>
              </a:rPr>
              <a:t>годы</a:t>
            </a:r>
            <a:endParaRPr lang="ru-RU" sz="1800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500694" y="1685928"/>
            <a:ext cx="3124200" cy="238601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 dirty="0"/>
              <a:t>Основные направления бюджетной политики и основные направления налоговой политики на </a:t>
            </a:r>
            <a:r>
              <a:rPr lang="ru-RU" sz="1500" b="1" dirty="0" smtClean="0"/>
              <a:t>2019-2021 </a:t>
            </a:r>
            <a:r>
              <a:rPr lang="ru-RU" sz="1500" b="1" dirty="0"/>
              <a:t>годы (Постановление Администрации Курганенского сельского поселения № </a:t>
            </a:r>
            <a:r>
              <a:rPr lang="ru-RU" sz="1500" b="1" dirty="0" smtClean="0"/>
              <a:t>149 </a:t>
            </a:r>
            <a:r>
              <a:rPr lang="ru-RU" sz="1500" b="1" dirty="0"/>
              <a:t>от </a:t>
            </a:r>
            <a:r>
              <a:rPr lang="ru-RU" sz="1500" b="1" dirty="0" smtClean="0"/>
              <a:t>26.10.2018)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2000" b="1" dirty="0"/>
          </a:p>
          <a:p>
            <a:pPr algn="ctr" eaLnBrk="1" hangingPunct="1">
              <a:defRPr/>
            </a:pPr>
            <a:r>
              <a:rPr lang="ru-RU" sz="2000" b="1" dirty="0"/>
              <a:t>Проект областного закона «Об областном бюджете на </a:t>
            </a:r>
            <a:r>
              <a:rPr lang="ru-RU" sz="2000" b="1" dirty="0" smtClean="0"/>
              <a:t>2019 </a:t>
            </a:r>
            <a:r>
              <a:rPr lang="ru-RU" sz="2000" b="1" dirty="0"/>
              <a:t>на </a:t>
            </a:r>
            <a:r>
              <a:rPr lang="ru-RU" sz="2000" b="1" dirty="0" smtClean="0"/>
              <a:t>2020 </a:t>
            </a:r>
            <a:r>
              <a:rPr lang="ru-RU" sz="2000" b="1" dirty="0"/>
              <a:t>и </a:t>
            </a:r>
            <a:r>
              <a:rPr lang="ru-RU" sz="2000" b="1" dirty="0" smtClean="0"/>
              <a:t>2021 </a:t>
            </a:r>
            <a:r>
              <a:rPr lang="ru-RU" sz="2000" b="1" dirty="0"/>
              <a:t>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 dirty="0"/>
          </a:p>
          <a:p>
            <a:pPr algn="ctr" eaLnBrk="1" hangingPunct="1">
              <a:defRPr/>
            </a:pPr>
            <a:r>
              <a:rPr lang="ru-RU" sz="1800" b="1" dirty="0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smtClean="0">
                <a:latin typeface="Arial" charset="0"/>
              </a:rPr>
              <a:t>Курганенского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2019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1,0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0,3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9"/>
            <a:ext cx="3633788" cy="1017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62,2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071810"/>
            <a:ext cx="3635375" cy="9334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5,6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cs typeface="Arial" charset="0"/>
              </a:rPr>
              <a:t>27,6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1,3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285992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929190" y="2214554"/>
          <a:ext cx="3643338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3338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ru-RU" sz="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Национальная экономика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   1,5 %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347526, Ростовская область, Орловский район,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– </a:t>
            </a:r>
            <a:r>
              <a:rPr lang="ru-RU" sz="2000" dirty="0" err="1" smtClean="0">
                <a:latin typeface="Arial" charset="0"/>
              </a:rPr>
              <a:t>Батманова</a:t>
            </a:r>
            <a:r>
              <a:rPr lang="ru-RU" sz="2000" dirty="0" smtClean="0">
                <a:latin typeface="Arial" charset="0"/>
              </a:rPr>
              <a:t> Надежда Викторовна</a:t>
            </a:r>
          </a:p>
          <a:p>
            <a:pPr indent="12700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 Тел.(факс) 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     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55-9-01,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Arial" charset="0"/>
              </a:rPr>
              <a:t>е-mail</a:t>
            </a:r>
            <a:r>
              <a:rPr lang="ru-RU" sz="2000" dirty="0" smtClean="0">
                <a:latin typeface="Arial" charset="0"/>
              </a:rPr>
              <a:t>: </a:t>
            </a:r>
            <a:r>
              <a:rPr lang="en-US" sz="2000" dirty="0" smtClean="0">
                <a:latin typeface="Arial" charset="0"/>
              </a:rPr>
              <a:t>sp29310@</a:t>
            </a:r>
            <a:r>
              <a:rPr lang="ru-RU" sz="2000" dirty="0" err="1" smtClean="0">
                <a:latin typeface="Arial" charset="0"/>
              </a:rPr>
              <a:t>don</a:t>
            </a:r>
            <a:r>
              <a:rPr lang="en-US" sz="2000" dirty="0" err="1" smtClean="0">
                <a:latin typeface="Arial" charset="0"/>
              </a:rPr>
              <a:t>pac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ru-RU" sz="2000" dirty="0" err="1" smtClean="0">
                <a:latin typeface="Arial" charset="0"/>
              </a:rPr>
              <a:t>ru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понедельник – пятница – 8.00 – 1</a:t>
            </a:r>
            <a:r>
              <a:rPr lang="en-US" sz="2000" dirty="0" smtClean="0">
                <a:latin typeface="Arial" charset="0"/>
              </a:rPr>
              <a:t>6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предпраздничные дни –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.00 – 1</a:t>
            </a:r>
            <a:r>
              <a:rPr lang="en-US" sz="2000" dirty="0" smtClean="0">
                <a:latin typeface="Arial" charset="0"/>
              </a:rPr>
              <a:t>5.12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перерыв – 12.00 – 13.00. </a:t>
            </a:r>
            <a:endParaRPr lang="en-US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приема: 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dirty="0" smtClean="0">
                <a:solidFill>
                  <a:srgbClr val="558ED5"/>
                </a:solidFill>
              </a:rPr>
              <a:t>юджет</a:t>
            </a:r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558ED5"/>
                </a:solidFill>
              </a:rPr>
              <a:t>Курганенского сельского поселения на 2019 год и плановый период 2020 и 2021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«О бюджете на 2019 год и на плановый период 2020 и 2021 годов»</a:t>
            </a:r>
            <a:r>
              <a:rPr lang="en-US" sz="2400" b="1" dirty="0" smtClean="0">
                <a:solidFill>
                  <a:srgbClr val="17375E"/>
                </a:solidFill>
              </a:rPr>
              <a:t/>
            </a:r>
            <a:br>
              <a:rPr lang="en-US" sz="2400" b="1" dirty="0" smtClean="0">
                <a:solidFill>
                  <a:srgbClr val="17375E"/>
                </a:solidFill>
              </a:rPr>
            </a:br>
            <a:r>
              <a:rPr lang="ru-RU" sz="1800" dirty="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078301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2018 год первонач.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5984,7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4399,1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4283,6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2201,3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2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2197,8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4619,2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(+)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-228,5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179388" y="1557338"/>
          <a:ext cx="8785225" cy="4449765"/>
        </p:xfrm>
        <a:graphic>
          <a:graphicData uri="http://schemas.openxmlformats.org/drawingml/2006/table">
            <a:tbl>
              <a:tblPr/>
              <a:tblGrid>
                <a:gridCol w="1871662"/>
                <a:gridCol w="1550988"/>
                <a:gridCol w="1270000"/>
                <a:gridCol w="1284287"/>
                <a:gridCol w="1538288"/>
                <a:gridCol w="1270000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(план)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4032,3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3881,4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3438,0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17375E"/>
                </a:solidFill>
              </a:rPr>
              <a:t>Динамика налоговых и неналоговых доходов бюджета Курганенского сельского поселения  Орловского района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2019</a:t>
            </a:r>
            <a:r>
              <a:rPr lang="ru-RU" sz="2500" b="1" dirty="0" smtClean="0">
                <a:solidFill>
                  <a:srgbClr val="C00000"/>
                </a:solidFill>
              </a:rPr>
              <a:t> году,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2069,8</a:t>
            </a:r>
            <a:r>
              <a:rPr lang="ru-RU" sz="2500" b="1" dirty="0" smtClean="0">
                <a:solidFill>
                  <a:srgbClr val="C00000"/>
                </a:solidFill>
              </a:rPr>
              <a:t> 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3863" y="1528763"/>
          <a:ext cx="8405812" cy="4381500"/>
        </p:xfrm>
        <a:graphic>
          <a:graphicData uri="http://schemas.openxmlformats.org/presentationml/2006/ole">
            <p:oleObj spid="_x0000_s81923" name="Worksheet" r:id="rId3" imgW="5867435" imgH="305753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65250" y="1419225"/>
          <a:ext cx="6891338" cy="4830763"/>
        </p:xfrm>
        <a:graphic>
          <a:graphicData uri="http://schemas.openxmlformats.org/presentationml/2006/ole">
            <p:oleObj spid="_x0000_s6146" name="Worksheet" r:id="rId3" imgW="4810076" imgH="3371740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4710</TotalTime>
  <Words>979</Words>
  <Application>Microsoft Office PowerPoint</Application>
  <PresentationFormat>Экран (4:3)</PresentationFormat>
  <Paragraphs>290</Paragraphs>
  <Slides>21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Тема Office</vt:lpstr>
      <vt:lpstr>План</vt:lpstr>
      <vt:lpstr>Worksheet</vt:lpstr>
      <vt:lpstr>Лист Microsoft Office Excel 97-2003</vt:lpstr>
      <vt:lpstr>БЮДЖЕТ Курганенского сельского поселения Орловского района на 2019 год и на плановый период 2020 и 2021 годов</vt:lpstr>
      <vt:lpstr>Слайд 2</vt:lpstr>
      <vt:lpstr>Бюджет Курганенского сельского поселения на 2019 год и плановый период 2020 и 2021 годов направлен на решение следующих ключевых задач:</vt:lpstr>
      <vt:lpstr>Основные параметры бюджета Курганенского сельского поселения «О бюджете на 2019 год и на плановый период 2020 и 2021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Динамика налоговых и неналоговых доходов бюджета Курганенского сельского поселения  Орловского района</vt:lpstr>
      <vt:lpstr>Структура налоговых доходов бюджета Курганенского сельского поселения в 2019 году, 2069,8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2019 году 6195,0 тыс.рублей</vt:lpstr>
      <vt:lpstr>Расходы бюджета Курганенского сельского поселения в 2019 году 6195,0 тыс. руб.</vt:lpstr>
      <vt:lpstr>Структура муниципальных программ Курганенского сельского поселения на 2019 год</vt:lpstr>
      <vt:lpstr>Структура муниципальных программ Курганенского сельского поселения на 2020 год</vt:lpstr>
      <vt:lpstr>Структура муниципальных программ Курганенского сельского поселения на 2021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2018-2019 годах</vt:lpstr>
      <vt:lpstr>Структура расходов бюджета Курганенского сельского поселения  в 2019 году по разделам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310</cp:revision>
  <dcterms:created xsi:type="dcterms:W3CDTF">2012-10-21T15:40:11Z</dcterms:created>
  <dcterms:modified xsi:type="dcterms:W3CDTF">2019-01-31T14:24:38Z</dcterms:modified>
</cp:coreProperties>
</file>