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99" r:id="rId3"/>
    <p:sldId id="300" r:id="rId4"/>
    <p:sldId id="256" r:id="rId5"/>
    <p:sldId id="257" r:id="rId6"/>
    <p:sldId id="287" r:id="rId7"/>
    <p:sldId id="294" r:id="rId8"/>
    <p:sldId id="304" r:id="rId9"/>
    <p:sldId id="297" r:id="rId10"/>
    <p:sldId id="293" r:id="rId11"/>
    <p:sldId id="305" r:id="rId12"/>
    <p:sldId id="307" r:id="rId13"/>
    <p:sldId id="306" r:id="rId14"/>
    <p:sldId id="272" r:id="rId15"/>
    <p:sldId id="301" r:id="rId16"/>
    <p:sldId id="302" r:id="rId17"/>
    <p:sldId id="274" r:id="rId18"/>
    <p:sldId id="275" r:id="rId19"/>
    <p:sldId id="277" r:id="rId20"/>
    <p:sldId id="298" r:id="rId2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206" autoAdjust="0"/>
    <p:restoredTop sz="88362" autoAdjust="0"/>
  </p:normalViewPr>
  <p:slideViewPr>
    <p:cSldViewPr>
      <p:cViewPr>
        <p:scale>
          <a:sx n="60" d="100"/>
          <a:sy n="60" d="100"/>
        </p:scale>
        <p:origin x="-18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1079E-2"/>
          <c:y val="8.7940583181744497E-2"/>
          <c:w val="0.91135303265941181"/>
          <c:h val="0.7738853503184740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9123E-5"/>
                  <c:y val="7.294199042094204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432881452772801E-3"/>
                  <c:y val="7.14577157491234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864681356124036E-3"/>
                  <c:y val="6.38811086748336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85094216446834E-2"/>
                  <c:y val="-2.3737079480428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642037594944256E-2"/>
                  <c:y val="-1.90792326691044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Факт 2019</c:v>
                </c:pt>
                <c:pt idx="1">
                  <c:v>2020 нач.</c:v>
                </c:pt>
                <c:pt idx="2">
                  <c:v>план-2021</c:v>
                </c:pt>
                <c:pt idx="3">
                  <c:v>план-2022</c:v>
                </c:pt>
                <c:pt idx="4">
                  <c:v>план-2023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6711</c:v>
                </c:pt>
                <c:pt idx="1">
                  <c:v>6476</c:v>
                </c:pt>
                <c:pt idx="2">
                  <c:v>6517.5</c:v>
                </c:pt>
                <c:pt idx="3">
                  <c:v>5049.6000000000004</c:v>
                </c:pt>
                <c:pt idx="4">
                  <c:v>5063.9000000000005</c:v>
                </c:pt>
              </c:numCache>
            </c:numRef>
          </c:val>
          <c:shape val="cylinder"/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551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gapDepth val="0"/>
        <c:shape val="box"/>
        <c:axId val="85349120"/>
        <c:axId val="85350656"/>
        <c:axId val="0"/>
      </c:bar3DChart>
      <c:catAx>
        <c:axId val="85349120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350656"/>
        <c:crosses val="autoZero"/>
        <c:auto val="1"/>
        <c:lblAlgn val="ctr"/>
        <c:lblOffset val="100"/>
        <c:tickLblSkip val="1"/>
        <c:tickMarkSkip val="1"/>
      </c:catAx>
      <c:valAx>
        <c:axId val="85350656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5349120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165"/>
          <c:y val="3.1847133757961998E-3"/>
          <c:w val="0.15396578538102756"/>
          <c:h val="7.6433121019108693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746E-2"/>
          <c:y val="8.7940583181744497E-2"/>
          <c:w val="0.91135303265941203"/>
          <c:h val="0.7738853503184760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9042E-5"/>
                  <c:y val="7.29419904209419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432881452772758E-3"/>
                  <c:y val="7.145771574912332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864681356123741E-3"/>
                  <c:y val="6.38811086748336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85094216446796E-2"/>
                  <c:y val="-2.373707948042804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642037594944245E-2"/>
                  <c:y val="-1.90792326691044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Факт 2019</c:v>
                </c:pt>
                <c:pt idx="1">
                  <c:v>2020 нач.</c:v>
                </c:pt>
                <c:pt idx="2">
                  <c:v>план-2021</c:v>
                </c:pt>
                <c:pt idx="3">
                  <c:v>план-2022</c:v>
                </c:pt>
                <c:pt idx="4">
                  <c:v>план-2023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2629.5</c:v>
                </c:pt>
                <c:pt idx="1">
                  <c:v>2384.1999999999998</c:v>
                </c:pt>
                <c:pt idx="2">
                  <c:v>2424.1999999999998</c:v>
                </c:pt>
                <c:pt idx="3">
                  <c:v>2528.1</c:v>
                </c:pt>
                <c:pt idx="4">
                  <c:v>2630.4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551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gapDepth val="0"/>
        <c:shape val="cone"/>
        <c:axId val="107911424"/>
        <c:axId val="107917312"/>
        <c:axId val="0"/>
      </c:bar3DChart>
      <c:catAx>
        <c:axId val="107911424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7917312"/>
        <c:crosses val="autoZero"/>
        <c:auto val="1"/>
        <c:lblAlgn val="ctr"/>
        <c:lblOffset val="100"/>
        <c:tickLblSkip val="1"/>
        <c:tickMarkSkip val="1"/>
      </c:catAx>
      <c:valAx>
        <c:axId val="107917312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General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7911424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187"/>
          <c:y val="3.1847133757961998E-3"/>
          <c:w val="0.35669470223390132"/>
          <c:h val="9.5085144894908435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1065E-2"/>
          <c:y val="8.7940583181744497E-2"/>
          <c:w val="0.91135303265941225"/>
          <c:h val="0.77388535031847627"/>
        </c:manualLayout>
      </c:layout>
      <c:bar3DChart>
        <c:barDir val="col"/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9123E-5"/>
                  <c:y val="7.29419904209419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432881452772792E-3"/>
                  <c:y val="7.145771574912332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864681356123758E-3"/>
                  <c:y val="6.38811086748336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85094216446796E-2"/>
                  <c:y val="-2.3737079480428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642037594944252E-2"/>
                  <c:y val="-1.90792326691044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Факт 2020</c:v>
                </c:pt>
                <c:pt idx="1">
                  <c:v>2021 нач.</c:v>
                </c:pt>
                <c:pt idx="2">
                  <c:v>план-2022</c:v>
                </c:pt>
                <c:pt idx="3">
                  <c:v>план-2023</c:v>
                </c:pt>
                <c:pt idx="4">
                  <c:v>план-2024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1413.5</c:v>
                </c:pt>
                <c:pt idx="1">
                  <c:v>1319.8</c:v>
                </c:pt>
                <c:pt idx="2">
                  <c:v>1448.3</c:v>
                </c:pt>
                <c:pt idx="3">
                  <c:v>1448.3</c:v>
                </c:pt>
                <c:pt idx="4">
                  <c:v>1448.3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551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gapDepth val="0"/>
        <c:shape val="box"/>
        <c:axId val="132035712"/>
        <c:axId val="132037248"/>
        <c:axId val="114105856"/>
      </c:bar3DChart>
      <c:catAx>
        <c:axId val="132035712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2037248"/>
        <c:crosses val="autoZero"/>
        <c:auto val="1"/>
        <c:lblAlgn val="ctr"/>
        <c:lblOffset val="100"/>
        <c:tickLblSkip val="1"/>
        <c:tickMarkSkip val="1"/>
      </c:catAx>
      <c:valAx>
        <c:axId val="132037248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32035712"/>
        <c:crosses val="autoZero"/>
        <c:crossBetween val="between"/>
      </c:valAx>
      <c:serAx>
        <c:axId val="114105856"/>
        <c:scaling>
          <c:orientation val="minMax"/>
        </c:scaling>
        <c:delete val="1"/>
        <c:axPos val="b"/>
        <c:tickLblPos val="nextTo"/>
        <c:crossAx val="132037248"/>
        <c:crosses val="autoZero"/>
      </c:serAx>
      <c:spPr>
        <a:noFill/>
        <a:ln w="3310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5E571-6200-48AB-A0CF-1AB7E79EF584}" type="datetimeFigureOut">
              <a:rPr lang="ru-RU" smtClean="0"/>
              <a:pPr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D8E9-8239-4E1D-96A6-6433FC690B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0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179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0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8660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94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CBC7-59D7-4BE8-8A35-AF0F326AED06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A410-655E-4FB6-8A03-236B273DD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616F-068A-405D-BA08-34656C4266D0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0F70-CAE0-4461-8348-591DD74B2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BE62-1E88-4F92-AA95-E58F40DBE504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0C19-BCC9-4735-AB69-99A6AE6E3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F8CB-25BF-449E-80A8-5056598C75EB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56E4-2147-4105-A427-DE40AFC8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772F-1076-47B4-893A-36A1E783F512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37D11-0158-4388-9025-49927CB3B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DBD5-0D06-4043-BCE3-643F0A54E095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381-4BEF-4B0B-A9ED-9D1F99E89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9462-6231-47EC-8441-807889280F8F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84C7-BB40-44C4-B216-406360FA1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3CE2-3B85-4AF8-A231-5027D316DD1D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4335-ACED-45AD-AD73-8D47378B1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44EC-94EC-45D3-B8C4-D4358FE43DE3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CFF9-15F7-4B1B-BB92-D38088703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97DF-DE0A-42FB-AD11-15BD0913DFF8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6A01-4CC4-4856-8E50-ECD7F4CE6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5323-EE54-43E0-96F2-5B84CDE952F8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3002-AA3E-4B97-8C04-F6EC6A01F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924F-EFBC-4393-81AB-F33F573292F4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C97E-4653-4E53-B084-4CF81F0EE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78759-2841-425F-8B84-B0BAB20E442B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D1A0-1480-44C4-8FFA-9F8D16CDB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4263-662E-4B5F-9CB5-7A7925D81FE2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99E7-170D-4DFB-A3F0-02AEC2255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D32F-73CF-4AD7-ADCB-91EA8F2CB4F1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DF29-E37B-44A1-B406-F9FCC8749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BF3C-0C48-4E4D-99D7-D779A32C2AE0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8C195-F5CB-4B37-8723-EF2BE5BEF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5B7C-37E3-45CD-8661-223F42C32A88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F126-3763-4A38-A2E1-52AFC729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1B89-B67C-4EF8-B121-1D92DB24AD8F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AB53-6246-400C-8D15-4BACA7F41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16E2-896D-45E8-9DD9-5D219AE0A32D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72BA-C546-43B5-8ED1-64A1E2E41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5144-4DCA-46A6-9006-DDD01B5E8444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954D-C7AB-4B38-939C-E22A02F88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9B34-65B7-4BE0-B63D-993F035A11AC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44EA-3154-4BBB-9C01-03F97DEF6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C28E-6AAE-4CC2-88D8-05BC7921EE6B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1A15-B973-434E-B10D-BD73A6DF2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832D-B395-4CCF-8061-C13E85603D2B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ADEB-AAF9-4418-959E-DF18CCD36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F992-F395-44CE-9FD1-5E969F1F30D2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1BEF-697F-49CB-A33A-E2E58D231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32A18-6497-4D5C-86D4-F99BCF1E60B4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845D68-94E8-49C8-8E89-FF0807090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4345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BBBF45F-125E-4F71-B0E9-4D476DE6F4FD}" type="datetimeFigureOut">
              <a:rPr lang="ru-RU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5521E60-4B65-4CA4-A239-47980ADD3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ПРОЕКТ БЮДЖЕТА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Курганенского сельского поселения Орловского района на 2021 год и на плановый период 2022 и 2023 годов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5" descr="i?id=f32193987d0226b9c3045f6dc97ea34b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8208962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Динамика поступлений земельного налога в бюджет Курганенского сельского поселения</a:t>
            </a:r>
            <a:endParaRPr lang="ru-RU" sz="28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0900" y="1497013"/>
          <a:ext cx="7551738" cy="3798887"/>
        </p:xfrm>
        <a:graphic>
          <a:graphicData uri="http://schemas.openxmlformats.org/presentationml/2006/ole">
            <p:oleObj spid="_x0000_s134146" name="Worksheet" r:id="rId3" imgW="4562507" imgH="229551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</a:rPr>
              <a:t>Расходы бюджета Курганенского сельского поселения в </a:t>
            </a:r>
            <a:r>
              <a:rPr lang="ru-RU" sz="2000" b="1" dirty="0" smtClean="0">
                <a:solidFill>
                  <a:srgbClr val="C00000"/>
                </a:solidFill>
              </a:rPr>
              <a:t>2022 </a:t>
            </a:r>
            <a:r>
              <a:rPr lang="ru-RU" sz="2000" b="1" dirty="0" smtClean="0">
                <a:solidFill>
                  <a:srgbClr val="C00000"/>
                </a:solidFill>
              </a:rPr>
              <a:t>году 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</a:rPr>
              <a:t>6779,3 </a:t>
            </a:r>
            <a:r>
              <a:rPr lang="ru-RU" sz="2000" b="1" dirty="0" smtClean="0">
                <a:solidFill>
                  <a:srgbClr val="C00000"/>
                </a:solidFill>
              </a:rPr>
              <a:t>тыс. руб.</a:t>
            </a:r>
            <a:endParaRPr lang="ru-RU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25450" y="1544638"/>
          <a:ext cx="8702675" cy="4114800"/>
        </p:xfrm>
        <a:graphic>
          <a:graphicData uri="http://schemas.openxmlformats.org/presentationml/2006/ole">
            <p:oleObj spid="_x0000_s128004" name="Worksheet" r:id="rId3" imgW="5257705" imgH="2486088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</a:t>
            </a:r>
            <a:r>
              <a:rPr lang="ru-RU" sz="2400" dirty="0" smtClean="0">
                <a:solidFill>
                  <a:schemeClr val="hlink"/>
                </a:solidFill>
              </a:rPr>
              <a:t>2022 </a:t>
            </a:r>
            <a:r>
              <a:rPr lang="ru-RU" sz="2400" dirty="0" smtClean="0">
                <a:solidFill>
                  <a:schemeClr val="hlink"/>
                </a:solidFill>
              </a:rPr>
              <a:t>год</a:t>
            </a:r>
          </a:p>
        </p:txBody>
      </p:sp>
      <p:graphicFrame>
        <p:nvGraphicFramePr>
          <p:cNvPr id="89152" name="Group 64"/>
          <p:cNvGraphicFramePr>
            <a:graphicFrameLocks noGrp="1"/>
          </p:cNvGraphicFramePr>
          <p:nvPr/>
        </p:nvGraphicFramePr>
        <p:xfrm>
          <a:off x="250825" y="1052513"/>
          <a:ext cx="8678893" cy="5322806"/>
        </p:xfrm>
        <a:graphic>
          <a:graphicData uri="http://schemas.openxmlformats.org/drawingml/2006/table">
            <a:tbl>
              <a:tblPr/>
              <a:tblGrid>
                <a:gridCol w="6836567"/>
                <a:gridCol w="981364"/>
                <a:gridCol w="860962"/>
              </a:tblGrid>
              <a:tr h="37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6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1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1915,5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28,79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2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4257,5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6652,6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</a:t>
            </a:r>
            <a:r>
              <a:rPr lang="ru-RU" sz="2400" dirty="0" smtClean="0">
                <a:solidFill>
                  <a:schemeClr val="hlink"/>
                </a:solidFill>
              </a:rPr>
              <a:t>2023 </a:t>
            </a:r>
            <a:r>
              <a:rPr lang="ru-RU" sz="2400" dirty="0" smtClean="0">
                <a:solidFill>
                  <a:schemeClr val="hlink"/>
                </a:solidFill>
              </a:rPr>
              <a:t>год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/>
        </p:nvGraphicFramePr>
        <p:xfrm>
          <a:off x="250825" y="1052513"/>
          <a:ext cx="8353425" cy="5182861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поселенияёёёё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799,1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4352,6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77,78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5595,9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</a:t>
            </a:r>
            <a:r>
              <a:rPr lang="ru-RU" sz="2400" dirty="0" smtClean="0">
                <a:solidFill>
                  <a:schemeClr val="hlink"/>
                </a:solidFill>
              </a:rPr>
              <a:t>2024 </a:t>
            </a:r>
            <a:r>
              <a:rPr lang="ru-RU" sz="2400" dirty="0" smtClean="0">
                <a:solidFill>
                  <a:schemeClr val="hlink"/>
                </a:solidFill>
              </a:rPr>
              <a:t>год</a:t>
            </a:r>
          </a:p>
        </p:txBody>
      </p:sp>
      <p:graphicFrame>
        <p:nvGraphicFramePr>
          <p:cNvPr id="100401" name="Group 49"/>
          <p:cNvGraphicFramePr>
            <a:graphicFrameLocks noGrp="1"/>
          </p:cNvGraphicFramePr>
          <p:nvPr/>
        </p:nvGraphicFramePr>
        <p:xfrm>
          <a:off x="250825" y="1052513"/>
          <a:ext cx="8353425" cy="5208272"/>
        </p:xfrm>
        <a:graphic>
          <a:graphicData uri="http://schemas.openxmlformats.org/drawingml/2006/table">
            <a:tbl>
              <a:tblPr/>
              <a:tblGrid>
                <a:gridCol w="6580188"/>
                <a:gridCol w="955697"/>
                <a:gridCol w="81754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736,7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4047,7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77,37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10109,9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5231,9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</a:t>
            </a:r>
            <a:r>
              <a:rPr lang="ru-RU" sz="2000" b="1" dirty="0" err="1" smtClean="0">
                <a:solidFill>
                  <a:srgbClr val="254061"/>
                </a:solidFill>
                <a:latin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714348" y="1857364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6779,3</a:t>
            </a:r>
            <a:endParaRPr lang="ru-RU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тыс.рублей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5854,9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5508,6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126,7 </a:t>
            </a:r>
            <a:r>
              <a:rPr lang="ru-RU" sz="1600" dirty="0" err="1" smtClean="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259,0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413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276,7 </a:t>
            </a:r>
            <a:r>
              <a:rPr lang="ru-RU" sz="1600" dirty="0" err="1" smtClean="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122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</a:t>
            </a:r>
            <a:r>
              <a:rPr lang="ru-RU" b="1" dirty="0" smtClean="0">
                <a:latin typeface="Calibri" pitchFamily="34" charset="0"/>
              </a:rPr>
              <a:t>2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3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</a:t>
            </a:r>
            <a:r>
              <a:rPr lang="ru-RU" b="1" dirty="0" smtClean="0">
                <a:latin typeface="Calibri" pitchFamily="34" charset="0"/>
              </a:rPr>
              <a:t>3</a:t>
            </a:r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90124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</a:t>
            </a:r>
            <a:r>
              <a:rPr lang="ru-RU" b="1" dirty="0" smtClean="0">
                <a:latin typeface="Calibri" pitchFamily="34" charset="0"/>
              </a:rPr>
              <a:t>4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5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90126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25450" y="1355725"/>
          <a:ext cx="8386763" cy="3957638"/>
        </p:xfrm>
        <a:graphic>
          <a:graphicData uri="http://schemas.openxmlformats.org/presentationml/2006/ole">
            <p:oleObj spid="_x0000_s35844" name="Worksheet" r:id="rId3" imgW="5067173" imgH="2390802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Структура расходов бюджета </a:t>
            </a:r>
            <a:r>
              <a:rPr lang="ru-RU" sz="2000" dirty="0" smtClean="0">
                <a:latin typeface="Arial" charset="0"/>
              </a:rPr>
              <a:t>Курганенского сельского поселения</a:t>
            </a:r>
            <a:br>
              <a:rPr lang="ru-RU" sz="2000" dirty="0" smtClean="0">
                <a:latin typeface="Arial" charset="0"/>
              </a:rPr>
            </a:br>
            <a:r>
              <a:rPr lang="ru-RU" sz="2000" dirty="0" smtClean="0"/>
              <a:t> в </a:t>
            </a:r>
            <a:r>
              <a:rPr lang="ru-RU" sz="2000" dirty="0" smtClean="0"/>
              <a:t>2022 </a:t>
            </a:r>
            <a:r>
              <a:rPr lang="ru-RU" sz="2000" dirty="0" smtClean="0"/>
              <a:t>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Социальная политика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1,1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16338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0,1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0,1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9"/>
            <a:ext cx="3633788" cy="10175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63,2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3071810"/>
            <a:ext cx="3635375" cy="93345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2,6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%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42926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cs typeface="Arial" charset="0"/>
              </a:rPr>
              <a:t>28,3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0,9 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оборона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 1,5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2285992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0,1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929190" y="2214554"/>
          <a:ext cx="3643338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3338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ru-RU" sz="8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Национальная экономика</a:t>
                      </a:r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3,0 </a:t>
                      </a:r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94210" name="Rectangle 3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472518" cy="4768865"/>
          </a:xfrm>
        </p:spPr>
        <p:txBody>
          <a:bodyPr/>
          <a:lstStyle/>
          <a:p>
            <a:pPr indent="12700" algn="ctr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charset="0"/>
              </a:rPr>
              <a:t> Администрация Курганенского сельского поселения Орловского района Ростовской области</a:t>
            </a:r>
          </a:p>
          <a:p>
            <a:pPr indent="12700" algn="ctr">
              <a:lnSpc>
                <a:spcPct val="80000"/>
              </a:lnSpc>
              <a:buFont typeface="Arial" charset="0"/>
              <a:buNone/>
            </a:pPr>
            <a:endParaRPr lang="ru-RU" sz="2000" b="1" dirty="0" smtClean="0">
              <a:solidFill>
                <a:srgbClr val="0070C0"/>
              </a:solidFill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347526, Ростовская область, Орловский район,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хутор Курганный переулок Театральный, 1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Глава Администрации Курганенского сельского поселения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– </a:t>
            </a:r>
            <a:r>
              <a:rPr lang="ru-RU" sz="2000" dirty="0" err="1" smtClean="0">
                <a:latin typeface="Arial" charset="0"/>
              </a:rPr>
              <a:t>Батманова</a:t>
            </a:r>
            <a:r>
              <a:rPr lang="ru-RU" sz="2000" dirty="0" smtClean="0">
                <a:latin typeface="Arial" charset="0"/>
              </a:rPr>
              <a:t> Надежда Викторовна</a:t>
            </a:r>
          </a:p>
          <a:p>
            <a:pPr indent="12700">
              <a:lnSpc>
                <a:spcPct val="80000"/>
              </a:lnSpc>
              <a:buNone/>
            </a:pPr>
            <a:r>
              <a:rPr lang="ru-RU" sz="2000" dirty="0" smtClean="0">
                <a:latin typeface="Arial" charset="0"/>
              </a:rPr>
              <a:t> Телефон: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55-9-01     Факс: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55-9-03,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err="1" smtClean="0">
                <a:latin typeface="Arial" charset="0"/>
              </a:rPr>
              <a:t>е-mail</a:t>
            </a:r>
            <a:r>
              <a:rPr lang="ru-RU" sz="2000" dirty="0" smtClean="0">
                <a:latin typeface="Arial" charset="0"/>
              </a:rPr>
              <a:t>: </a:t>
            </a:r>
            <a:r>
              <a:rPr lang="en-US" sz="2000" dirty="0" smtClean="0">
                <a:latin typeface="Arial" charset="0"/>
              </a:rPr>
              <a:t>sp29310@</a:t>
            </a:r>
            <a:r>
              <a:rPr lang="ru-RU" sz="2000" dirty="0" err="1" smtClean="0">
                <a:latin typeface="Arial" charset="0"/>
              </a:rPr>
              <a:t>don</a:t>
            </a:r>
            <a:r>
              <a:rPr lang="en-US" sz="2000" dirty="0" err="1" smtClean="0">
                <a:latin typeface="Arial" charset="0"/>
              </a:rPr>
              <a:t>pac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ru-RU" sz="2000" dirty="0" err="1" smtClean="0">
                <a:latin typeface="Arial" charset="0"/>
              </a:rPr>
              <a:t>ru</a:t>
            </a:r>
            <a:endParaRPr lang="ru-RU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(режим) работы: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понедельник – пятница – 8.00 – 1</a:t>
            </a:r>
            <a:r>
              <a:rPr lang="en-US" sz="2000" dirty="0" smtClean="0">
                <a:latin typeface="Arial" charset="0"/>
              </a:rPr>
              <a:t>6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en-US" sz="2000" dirty="0" smtClean="0">
                <a:latin typeface="Arial" charset="0"/>
              </a:rPr>
              <a:t>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предпраздничные дни –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.00 – 1</a:t>
            </a:r>
            <a:r>
              <a:rPr lang="en-US" sz="2000" dirty="0" smtClean="0">
                <a:latin typeface="Arial" charset="0"/>
              </a:rPr>
              <a:t>5.12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суббота и воскресенье – выходные дни;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перерыв – 12.00 – 13.00. </a:t>
            </a:r>
            <a:endParaRPr lang="en-US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приема: последний понедельник месяца с 14 до 15 часов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endParaRPr lang="ru-RU" sz="800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стрелка влево/вправо 13"/>
          <p:cNvSpPr/>
          <p:nvPr/>
        </p:nvSpPr>
        <p:spPr>
          <a:xfrm>
            <a:off x="2438400" y="228600"/>
            <a:ext cx="6400800" cy="1471613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Основы формирования проекта бюджета Курганенского сельского поселения Орловского района на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2022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2023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411413" y="162877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>
                <a:latin typeface="Times New Roman" pitchFamily="18" charset="0"/>
              </a:rPr>
              <a:t>Прогноз социально-экономического развития Курганенского сельского поселения Орловского района на </a:t>
            </a:r>
            <a:r>
              <a:rPr lang="ru-RU" sz="1800" b="1" dirty="0" smtClean="0">
                <a:latin typeface="Times New Roman" pitchFamily="18" charset="0"/>
              </a:rPr>
              <a:t>2021-2023 </a:t>
            </a:r>
            <a:r>
              <a:rPr lang="ru-RU" sz="1800" b="1" dirty="0">
                <a:latin typeface="Times New Roman" pitchFamily="18" charset="0"/>
              </a:rPr>
              <a:t>годы</a:t>
            </a:r>
            <a:endParaRPr lang="ru-RU" sz="1800" dirty="0"/>
          </a:p>
        </p:txBody>
      </p:sp>
      <p:sp>
        <p:nvSpPr>
          <p:cNvPr id="95238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500694" y="1685928"/>
            <a:ext cx="3124200" cy="238601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500" b="1" dirty="0"/>
              <a:t>Основные направления бюджетной политики и основные направления налоговой политики на </a:t>
            </a:r>
            <a:r>
              <a:rPr lang="ru-RU" sz="1500" b="1" dirty="0" smtClean="0"/>
              <a:t>2021-2023 </a:t>
            </a:r>
            <a:r>
              <a:rPr lang="ru-RU" sz="1500" b="1" dirty="0"/>
              <a:t>годы (Постановление Администрации Курганенского сельского поселения № </a:t>
            </a:r>
            <a:r>
              <a:rPr lang="ru-RU" sz="1500" b="1" dirty="0" smtClean="0"/>
              <a:t>111 </a:t>
            </a:r>
            <a:r>
              <a:rPr lang="ru-RU" sz="1500" b="1" smtClean="0"/>
              <a:t>от 27.10.2020 г.)</a:t>
            </a:r>
            <a:r>
              <a:rPr lang="ru-RU" sz="1500" smtClean="0"/>
              <a:t> </a:t>
            </a:r>
            <a:endParaRPr lang="ru-RU" sz="1500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5651500" y="4214818"/>
            <a:ext cx="3124200" cy="2214577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1700" b="1" dirty="0" smtClean="0"/>
              <a:t>Проект Решения Собрания депутатов «О бюджете Курганенского сельского поселения Орловского района на 2021 и плановый период 2022 </a:t>
            </a:r>
            <a:r>
              <a:rPr lang="ru-RU" sz="1700" b="1" dirty="0"/>
              <a:t>и </a:t>
            </a:r>
            <a:r>
              <a:rPr lang="ru-RU" sz="1700" b="1" dirty="0" smtClean="0"/>
              <a:t>2023 </a:t>
            </a:r>
            <a:r>
              <a:rPr lang="ru-RU" sz="1700" b="1" dirty="0"/>
              <a:t>годов»</a:t>
            </a:r>
          </a:p>
        </p:txBody>
      </p:sp>
      <p:sp>
        <p:nvSpPr>
          <p:cNvPr id="95241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2411413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1800" b="1" dirty="0"/>
          </a:p>
          <a:p>
            <a:pPr algn="ctr" eaLnBrk="1" hangingPunct="1">
              <a:defRPr/>
            </a:pPr>
            <a:r>
              <a:rPr lang="ru-RU" sz="1800" b="1" dirty="0"/>
              <a:t>Муниципальные целевые программы Курганенского сельского поселения</a:t>
            </a:r>
          </a:p>
          <a:p>
            <a:pPr eaLnBrk="1" hangingPunct="1">
              <a:defRPr/>
            </a:pP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400" b="1" dirty="0" smtClean="0">
                <a:solidFill>
                  <a:srgbClr val="558ED5"/>
                </a:solidFill>
              </a:rPr>
              <a:t>юджет</a:t>
            </a:r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558ED5"/>
                </a:solidFill>
              </a:rPr>
              <a:t>Курганенского сельского поселения на 2021 год и плановый период 2022 и 2023 годов направлен на решение следующих ключевых задач:</a:t>
            </a:r>
          </a:p>
        </p:txBody>
      </p:sp>
      <p:sp>
        <p:nvSpPr>
          <p:cNvPr id="880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Курганенского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 сельского поселения ключевым направлениям развития;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17375E"/>
                </a:solidFill>
              </a:rPr>
              <a:t>Основные параметры бюджета Курганенского сельского поселения</a:t>
            </a:r>
            <a:r>
              <a:rPr lang="ru-RU" sz="2000" dirty="0" smtClean="0">
                <a:solidFill>
                  <a:srgbClr val="17375E"/>
                </a:solidFill>
              </a:rPr>
              <a:t/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b="1" dirty="0" smtClean="0">
                <a:solidFill>
                  <a:srgbClr val="17375E"/>
                </a:solidFill>
              </a:rPr>
              <a:t>«О бюджете на 2021 год и на плановый период 2022 и 2023 годов»</a:t>
            </a:r>
            <a:r>
              <a:rPr lang="en-US" sz="2400" b="1" dirty="0" smtClean="0">
                <a:solidFill>
                  <a:srgbClr val="17375E"/>
                </a:solidFill>
              </a:rPr>
              <a:t/>
            </a:r>
            <a:br>
              <a:rPr lang="en-US" sz="2400" b="1" dirty="0" smtClean="0">
                <a:solidFill>
                  <a:srgbClr val="17375E"/>
                </a:solidFill>
              </a:rPr>
            </a:br>
            <a:r>
              <a:rPr lang="ru-RU" sz="1800" dirty="0" smtClean="0"/>
              <a:t>(тыс. рублей)</a:t>
            </a:r>
          </a:p>
        </p:txBody>
      </p:sp>
      <p:graphicFrame>
        <p:nvGraphicFramePr>
          <p:cNvPr id="30784" name="Group 64"/>
          <p:cNvGraphicFramePr>
            <a:graphicFrameLocks noGrp="1"/>
          </p:cNvGraphicFramePr>
          <p:nvPr>
            <p:ph idx="1"/>
          </p:nvPr>
        </p:nvGraphicFramePr>
        <p:xfrm>
          <a:off x="684213" y="1844675"/>
          <a:ext cx="7775575" cy="4030041"/>
        </p:xfrm>
        <a:graphic>
          <a:graphicData uri="http://schemas.openxmlformats.org/drawingml/2006/table">
            <a:tbl>
              <a:tblPr/>
              <a:tblGrid>
                <a:gridCol w="2570162"/>
                <a:gridCol w="1216025"/>
                <a:gridCol w="1285875"/>
                <a:gridCol w="1284288"/>
                <a:gridCol w="14192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2020 год первонач.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6476,0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6517,5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5049,6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5063,9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25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2384,2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2424,2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2528,1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2333,3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2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4091,8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4093,3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2521,5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6714,4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6759,9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5302,4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5326,9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(+)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-242,4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-252,8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-263,0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242,4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252,8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263,0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dirty="0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dirty="0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dirty="0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69694" name="Group 62"/>
          <p:cNvGraphicFramePr>
            <a:graphicFrameLocks noGrp="1"/>
          </p:cNvGraphicFramePr>
          <p:nvPr/>
        </p:nvGraphicFramePr>
        <p:xfrm>
          <a:off x="428596" y="1557338"/>
          <a:ext cx="8215370" cy="4449765"/>
        </p:xfrm>
        <a:graphic>
          <a:graphicData uri="http://schemas.openxmlformats.org/drawingml/2006/table">
            <a:tbl>
              <a:tblPr/>
              <a:tblGrid>
                <a:gridCol w="1815612"/>
                <a:gridCol w="1504540"/>
                <a:gridCol w="1231968"/>
                <a:gridCol w="1245827"/>
                <a:gridCol w="1165768"/>
                <a:gridCol w="1251655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4081,5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4091,8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100,3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4093,6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3827,8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102,2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97,7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17375E"/>
                </a:solidFill>
              </a:rPr>
              <a:t>Динамика налоговых и неналоговых доходов бюджета Курганенского сельского поселения  Орловского района</a:t>
            </a:r>
            <a:endParaRPr lang="ru-RU" sz="28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dirty="0" smtClean="0">
                <a:solidFill>
                  <a:srgbClr val="C00000"/>
                </a:solidFill>
              </a:rPr>
              <a:t>Структура налоговых доходов бюджета Курганенского сельского поселения в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2021</a:t>
            </a:r>
            <a:r>
              <a:rPr lang="ru-RU" sz="2500" b="1" dirty="0" smtClean="0">
                <a:solidFill>
                  <a:srgbClr val="C00000"/>
                </a:solidFill>
              </a:rPr>
              <a:t> году,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2424,2</a:t>
            </a:r>
            <a:r>
              <a:rPr lang="ru-RU" sz="2500" b="1" dirty="0" smtClean="0">
                <a:solidFill>
                  <a:srgbClr val="C00000"/>
                </a:solidFill>
              </a:rPr>
              <a:t> тыс.рублей</a:t>
            </a:r>
            <a:endParaRPr lang="ru-RU" sz="25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284163" y="1150938"/>
          <a:ext cx="8701087" cy="4745037"/>
        </p:xfrm>
        <a:graphic>
          <a:graphicData uri="http://schemas.openxmlformats.org/presentationml/2006/ole">
            <p:oleObj spid="_x0000_s81925" name="Worksheet" r:id="rId3" imgW="5257705" imgH="2866965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00" cy="5143500"/>
        </p:xfrm>
        <a:graphic>
          <a:graphicData uri="http://schemas.openxmlformats.org/presentationml/2006/ole">
            <p:oleObj spid="_x0000_s6148" name="Worksheet" r:id="rId3" imgW="4276709" imgH="2228842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5702</TotalTime>
  <Words>980</Words>
  <Application>Microsoft Office PowerPoint</Application>
  <PresentationFormat>Экран (4:3)</PresentationFormat>
  <Paragraphs>289</Paragraphs>
  <Slides>19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Тема Office</vt:lpstr>
      <vt:lpstr>План</vt:lpstr>
      <vt:lpstr>Worksheet</vt:lpstr>
      <vt:lpstr>Лист Microsoft Office Excel 97-2003</vt:lpstr>
      <vt:lpstr>ПРОЕКТ БЮДЖЕТА Курганенского сельского поселения Орловского района на 2021 год и на плановый период 2022 и 2023 годов</vt:lpstr>
      <vt:lpstr>Слайд 2</vt:lpstr>
      <vt:lpstr>Бюджет Курганенского сельского поселения на 2021 год и плановый период 2022 и 2023 годов направлен на решение следующих ключевых задач:</vt:lpstr>
      <vt:lpstr>Основные параметры бюджета Курганенского сельского поселения «О бюджете на 2021 год и на плановый период 2022 и 2023 годов»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Динамика налоговых и неналоговых доходов бюджета Курганенского сельского поселения  Орловского района</vt:lpstr>
      <vt:lpstr>Структура налоговых доходов бюджета Курганенского сельского поселения в 2021 году, 2424,2 тыс.рублей</vt:lpstr>
      <vt:lpstr> Безвозмездные поступления в бюджет Курганенского сельского поселения           (тыс.рублей) </vt:lpstr>
      <vt:lpstr>Динамика поступлений земельного налога в бюджет Курганенского сельского поселения</vt:lpstr>
      <vt:lpstr>Динамика расходов бюджета Курганенского сельского поселения        (тыс. рублей)</vt:lpstr>
      <vt:lpstr>Расходы бюджета Курганенского сельского поселения в 2022 году 6779,3 тыс. руб.</vt:lpstr>
      <vt:lpstr>Структура муниципальных программ Курганенского сельского поселения на 2022 год</vt:lpstr>
      <vt:lpstr>Структура муниципальных программ Курганенского сельского поселения на 2023 год</vt:lpstr>
      <vt:lpstr>Структура муниципальных программ Курганенского сельского поселения на 2024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Структура расходов бюджета Курганенского сельского поселения  в 2022 году по разделам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410</cp:revision>
  <dcterms:created xsi:type="dcterms:W3CDTF">2012-10-21T15:40:11Z</dcterms:created>
  <dcterms:modified xsi:type="dcterms:W3CDTF">2021-11-24T14:06:24Z</dcterms:modified>
</cp:coreProperties>
</file>