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3" r:id="rId2"/>
    <p:sldId id="299" r:id="rId3"/>
    <p:sldId id="300" r:id="rId4"/>
    <p:sldId id="301" r:id="rId5"/>
    <p:sldId id="302" r:id="rId6"/>
    <p:sldId id="303" r:id="rId7"/>
    <p:sldId id="296" r:id="rId8"/>
    <p:sldId id="265" r:id="rId9"/>
    <p:sldId id="288" r:id="rId10"/>
    <p:sldId id="292" r:id="rId11"/>
    <p:sldId id="289" r:id="rId12"/>
    <p:sldId id="263" r:id="rId13"/>
    <p:sldId id="281" r:id="rId14"/>
    <p:sldId id="307" r:id="rId15"/>
    <p:sldId id="308" r:id="rId16"/>
    <p:sldId id="282" r:id="rId17"/>
    <p:sldId id="309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962" autoAdjust="0"/>
    <p:restoredTop sz="94624" autoAdjust="0"/>
  </p:normalViewPr>
  <p:slideViewPr>
    <p:cSldViewPr>
      <p:cViewPr>
        <p:scale>
          <a:sx n="64" d="100"/>
          <a:sy n="64" d="100"/>
        </p:scale>
        <p:origin x="-1332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A30F9-26C2-4BA3-9198-3F0028F0390B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0016478E-CFDC-45B7-9FB6-E255F40828E0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Подготовлена  бюджетная отчетность</a:t>
          </a:r>
          <a:endParaRPr lang="ru-RU" sz="2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EDE59C-DD01-47E3-9B8E-17EC55EAEAF4}" type="parTrans" cxnId="{D536DF06-3504-4607-8238-6848459F3300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2601EBA-3DA4-4C05-BE3A-FF32FB4E08DD}" type="sibTrans" cxnId="{D536DF06-3504-4607-8238-6848459F3300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A584A0-6732-41CD-81CB-373B0337DC0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Принята Финансовым отделом Администрации Орловского района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15 февраля 2017 года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D8D43B5-B443-4C2B-9387-1DF83CDE4DF4}" type="parTrans" cxnId="{C69EFD70-61B5-4ABC-8645-9A1B57A36CBA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34F0443-E787-4DA9-8EF0-3D9DF9C72EAB}" type="sibTrans" cxnId="{C69EFD70-61B5-4ABC-8645-9A1B57A36CBA}">
      <dgm:prSet custT="1"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886D1E-901C-4EA6-8987-54CC485A7747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Представлена в Контрольно-Счетный орган Администрации Орловского района 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29 марта 2017 года </a:t>
          </a:r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(заключение по проверке от </a:t>
          </a:r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05.04.2017 года)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3EB811E-E90C-48F4-AABD-422C4A262D1E}" type="par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C96033-475B-4AB5-826B-35DE0194DB36}" type="sibTrans" cxnId="{7E080914-71CD-4807-9F72-80B90DC5BCE7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73C99EE-2FC0-40E6-A906-5E091E3CBCB4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Проект отчета за 2016 год представлен в Собрание депутатов</a:t>
          </a:r>
        </a:p>
        <a:p>
          <a:r>
            <a: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17 апреля 2017 года</a:t>
          </a:r>
          <a:endParaRPr lang="ru-RU" sz="20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25A779-D0CA-457D-A272-E994C55701E6}" type="parTrans" cxnId="{4563D3C1-98A8-47EE-A181-191281EDE1A1}">
      <dgm:prSet/>
      <dgm:spPr/>
      <dgm:t>
        <a:bodyPr/>
        <a:lstStyle/>
        <a:p>
          <a:endParaRPr lang="ru-RU"/>
        </a:p>
      </dgm:t>
    </dgm:pt>
    <dgm:pt modelId="{9CC1705C-8BED-43DF-939A-B20DE1F0D009}" type="sibTrans" cxnId="{4563D3C1-98A8-47EE-A181-191281EDE1A1}">
      <dgm:prSet/>
      <dgm:spPr/>
      <dgm:t>
        <a:bodyPr/>
        <a:lstStyle/>
        <a:p>
          <a:endParaRPr lang="ru-RU"/>
        </a:p>
      </dgm:t>
    </dgm:pt>
    <dgm:pt modelId="{78514EED-8F44-4FDF-AC24-D7184D956278}" type="pres">
      <dgm:prSet presAssocID="{05CA30F9-26C2-4BA3-9198-3F0028F0390B}" presName="Name0" presStyleCnt="0">
        <dgm:presLayoutVars>
          <dgm:dir/>
          <dgm:resizeHandles val="exact"/>
        </dgm:presLayoutVars>
      </dgm:prSet>
      <dgm:spPr/>
    </dgm:pt>
    <dgm:pt modelId="{5B101AB2-8E43-478A-8CA5-B2BC78C2D1D6}" type="pres">
      <dgm:prSet presAssocID="{0016478E-CFDC-45B7-9FB6-E255F40828E0}" presName="node" presStyleLbl="node1" presStyleIdx="0" presStyleCnt="4" custScaleX="271654" custScaleY="282942" custLinFactNeighborX="-1502" custLinFactNeighborY="-1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9425B-33BA-4EE9-8410-36648C840D7B}" type="pres">
      <dgm:prSet presAssocID="{12601EBA-3DA4-4C05-BE3A-FF32FB4E08DD}" presName="sibTrans" presStyleLbl="sibTrans2D1" presStyleIdx="0" presStyleCnt="3"/>
      <dgm:spPr/>
      <dgm:t>
        <a:bodyPr/>
        <a:lstStyle/>
        <a:p>
          <a:endParaRPr lang="ru-RU"/>
        </a:p>
      </dgm:t>
    </dgm:pt>
    <dgm:pt modelId="{617452BC-C61C-4A66-B40C-47D4FEB0163F}" type="pres">
      <dgm:prSet presAssocID="{12601EBA-3DA4-4C05-BE3A-FF32FB4E08DD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13ED52B7-9A24-45EB-88E2-9792487BEB46}" type="pres">
      <dgm:prSet presAssocID="{5FA584A0-6732-41CD-81CB-373B0337DC07}" presName="node" presStyleLbl="node1" presStyleIdx="1" presStyleCnt="4" custScaleX="230266" custScaleY="282942" custLinFactNeighborX="-45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24977-2F3E-4EEB-82B6-504D9FBB3F95}" type="pres">
      <dgm:prSet presAssocID="{234F0443-E787-4DA9-8EF0-3D9DF9C72EAB}" presName="sibTrans" presStyleLbl="sibTrans2D1" presStyleIdx="1" presStyleCnt="3"/>
      <dgm:spPr/>
      <dgm:t>
        <a:bodyPr/>
        <a:lstStyle/>
        <a:p>
          <a:endParaRPr lang="ru-RU"/>
        </a:p>
      </dgm:t>
    </dgm:pt>
    <dgm:pt modelId="{FBDFEED7-AA1F-4376-A584-196F6B936DF0}" type="pres">
      <dgm:prSet presAssocID="{234F0443-E787-4DA9-8EF0-3D9DF9C72EAB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C3C0FA1D-88F6-46DE-9F78-3083AD2EF220}" type="pres">
      <dgm:prSet presAssocID="{19886D1E-901C-4EA6-8987-54CC485A7747}" presName="node" presStyleLbl="node1" presStyleIdx="2" presStyleCnt="4" custScaleX="253307" custScaleY="282942" custLinFactNeighborX="-50527" custLinFactNeighborY="1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656E0-204E-4EED-9680-F469A4E68846}" type="pres">
      <dgm:prSet presAssocID="{B5C96033-475B-4AB5-826B-35DE0194DB36}" presName="sibTrans" presStyleLbl="sibTrans2D1" presStyleIdx="2" presStyleCnt="3" custLinFactNeighborX="-27101" custLinFactNeighborY="17697"/>
      <dgm:spPr/>
      <dgm:t>
        <a:bodyPr/>
        <a:lstStyle/>
        <a:p>
          <a:endParaRPr lang="ru-RU"/>
        </a:p>
      </dgm:t>
    </dgm:pt>
    <dgm:pt modelId="{755E0045-09C1-4A33-97BB-5A87D0614554}" type="pres">
      <dgm:prSet presAssocID="{B5C96033-475B-4AB5-826B-35DE0194DB3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40925747-DD1E-4B77-9C31-67010C2222F6}" type="pres">
      <dgm:prSet presAssocID="{B73C99EE-2FC0-40E6-A906-5E091E3CBCB4}" presName="node" presStyleLbl="node1" presStyleIdx="3" presStyleCnt="4" custScaleX="299109" custScaleY="282940" custLinFactNeighborX="1502" custLinFactNeighborY="-32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9EFD70-61B5-4ABC-8645-9A1B57A36CBA}" srcId="{05CA30F9-26C2-4BA3-9198-3F0028F0390B}" destId="{5FA584A0-6732-41CD-81CB-373B0337DC07}" srcOrd="1" destOrd="0" parTransId="{ED8D43B5-B443-4C2B-9387-1DF83CDE4DF4}" sibTransId="{234F0443-E787-4DA9-8EF0-3D9DF9C72EAB}"/>
    <dgm:cxn modelId="{B39A4C2E-E658-4808-A512-0866E7F581CD}" type="presOf" srcId="{05CA30F9-26C2-4BA3-9198-3F0028F0390B}" destId="{78514EED-8F44-4FDF-AC24-D7184D956278}" srcOrd="0" destOrd="0" presId="urn:microsoft.com/office/officeart/2005/8/layout/process1"/>
    <dgm:cxn modelId="{7E080914-71CD-4807-9F72-80B90DC5BCE7}" srcId="{05CA30F9-26C2-4BA3-9198-3F0028F0390B}" destId="{19886D1E-901C-4EA6-8987-54CC485A7747}" srcOrd="2" destOrd="0" parTransId="{43EB811E-E90C-48F4-AABD-422C4A262D1E}" sibTransId="{B5C96033-475B-4AB5-826B-35DE0194DB36}"/>
    <dgm:cxn modelId="{D536DF06-3504-4607-8238-6848459F3300}" srcId="{05CA30F9-26C2-4BA3-9198-3F0028F0390B}" destId="{0016478E-CFDC-45B7-9FB6-E255F40828E0}" srcOrd="0" destOrd="0" parTransId="{2AEDE59C-DD01-47E3-9B8E-17EC55EAEAF4}" sibTransId="{12601EBA-3DA4-4C05-BE3A-FF32FB4E08DD}"/>
    <dgm:cxn modelId="{C8E851EA-B167-47AF-8AAB-FEBAB2B074AD}" type="presOf" srcId="{B73C99EE-2FC0-40E6-A906-5E091E3CBCB4}" destId="{40925747-DD1E-4B77-9C31-67010C2222F6}" srcOrd="0" destOrd="0" presId="urn:microsoft.com/office/officeart/2005/8/layout/process1"/>
    <dgm:cxn modelId="{199C40E3-0FE1-465E-AB52-8959D822E76C}" type="presOf" srcId="{B5C96033-475B-4AB5-826B-35DE0194DB36}" destId="{66B656E0-204E-4EED-9680-F469A4E68846}" srcOrd="0" destOrd="0" presId="urn:microsoft.com/office/officeart/2005/8/layout/process1"/>
    <dgm:cxn modelId="{1E815E2E-46F4-4CC3-8EB3-748F5C8EFAEF}" type="presOf" srcId="{B5C96033-475B-4AB5-826B-35DE0194DB36}" destId="{755E0045-09C1-4A33-97BB-5A87D0614554}" srcOrd="1" destOrd="0" presId="urn:microsoft.com/office/officeart/2005/8/layout/process1"/>
    <dgm:cxn modelId="{3D36968A-8A60-42F0-8C34-09D8E1F9EC1D}" type="presOf" srcId="{234F0443-E787-4DA9-8EF0-3D9DF9C72EAB}" destId="{93724977-2F3E-4EEB-82B6-504D9FBB3F95}" srcOrd="0" destOrd="0" presId="urn:microsoft.com/office/officeart/2005/8/layout/process1"/>
    <dgm:cxn modelId="{4563D3C1-98A8-47EE-A181-191281EDE1A1}" srcId="{05CA30F9-26C2-4BA3-9198-3F0028F0390B}" destId="{B73C99EE-2FC0-40E6-A906-5E091E3CBCB4}" srcOrd="3" destOrd="0" parTransId="{0225A779-D0CA-457D-A272-E994C55701E6}" sibTransId="{9CC1705C-8BED-43DF-939A-B20DE1F0D009}"/>
    <dgm:cxn modelId="{6A21C6E2-1FA9-4379-B4E3-3B375FCBEBD0}" type="presOf" srcId="{5FA584A0-6732-41CD-81CB-373B0337DC07}" destId="{13ED52B7-9A24-45EB-88E2-9792487BEB46}" srcOrd="0" destOrd="0" presId="urn:microsoft.com/office/officeart/2005/8/layout/process1"/>
    <dgm:cxn modelId="{4305F479-B10C-4C7E-8996-8B5BA08C455D}" type="presOf" srcId="{0016478E-CFDC-45B7-9FB6-E255F40828E0}" destId="{5B101AB2-8E43-478A-8CA5-B2BC78C2D1D6}" srcOrd="0" destOrd="0" presId="urn:microsoft.com/office/officeart/2005/8/layout/process1"/>
    <dgm:cxn modelId="{B135CF7C-45B2-428B-AA18-77331771C699}" type="presOf" srcId="{12601EBA-3DA4-4C05-BE3A-FF32FB4E08DD}" destId="{617452BC-C61C-4A66-B40C-47D4FEB0163F}" srcOrd="1" destOrd="0" presId="urn:microsoft.com/office/officeart/2005/8/layout/process1"/>
    <dgm:cxn modelId="{6238ED0B-C71B-4110-91C5-FB964D521DDF}" type="presOf" srcId="{234F0443-E787-4DA9-8EF0-3D9DF9C72EAB}" destId="{FBDFEED7-AA1F-4376-A584-196F6B936DF0}" srcOrd="1" destOrd="0" presId="urn:microsoft.com/office/officeart/2005/8/layout/process1"/>
    <dgm:cxn modelId="{078A0539-1697-441A-8623-7FB1C33255F1}" type="presOf" srcId="{12601EBA-3DA4-4C05-BE3A-FF32FB4E08DD}" destId="{E179425B-33BA-4EE9-8410-36648C840D7B}" srcOrd="0" destOrd="0" presId="urn:microsoft.com/office/officeart/2005/8/layout/process1"/>
    <dgm:cxn modelId="{42D9B454-AFF1-42B0-BB9D-E69D8FE082AE}" type="presOf" srcId="{19886D1E-901C-4EA6-8987-54CC485A7747}" destId="{C3C0FA1D-88F6-46DE-9F78-3083AD2EF220}" srcOrd="0" destOrd="0" presId="urn:microsoft.com/office/officeart/2005/8/layout/process1"/>
    <dgm:cxn modelId="{DF7A03A5-F44B-4446-AC9B-C479932FB8CE}" type="presParOf" srcId="{78514EED-8F44-4FDF-AC24-D7184D956278}" destId="{5B101AB2-8E43-478A-8CA5-B2BC78C2D1D6}" srcOrd="0" destOrd="0" presId="urn:microsoft.com/office/officeart/2005/8/layout/process1"/>
    <dgm:cxn modelId="{8B547884-3D8F-4CA9-8F7F-6EE1F1342542}" type="presParOf" srcId="{78514EED-8F44-4FDF-AC24-D7184D956278}" destId="{E179425B-33BA-4EE9-8410-36648C840D7B}" srcOrd="1" destOrd="0" presId="urn:microsoft.com/office/officeart/2005/8/layout/process1"/>
    <dgm:cxn modelId="{2C329B81-01C8-4B20-9F06-8F83ABDBCF8D}" type="presParOf" srcId="{E179425B-33BA-4EE9-8410-36648C840D7B}" destId="{617452BC-C61C-4A66-B40C-47D4FEB0163F}" srcOrd="0" destOrd="0" presId="urn:microsoft.com/office/officeart/2005/8/layout/process1"/>
    <dgm:cxn modelId="{E2844F8B-4B81-45F4-A4C9-4CA880B30582}" type="presParOf" srcId="{78514EED-8F44-4FDF-AC24-D7184D956278}" destId="{13ED52B7-9A24-45EB-88E2-9792487BEB46}" srcOrd="2" destOrd="0" presId="urn:microsoft.com/office/officeart/2005/8/layout/process1"/>
    <dgm:cxn modelId="{C045CB7F-A9C2-423C-8E03-965F0443F85E}" type="presParOf" srcId="{78514EED-8F44-4FDF-AC24-D7184D956278}" destId="{93724977-2F3E-4EEB-82B6-504D9FBB3F95}" srcOrd="3" destOrd="0" presId="urn:microsoft.com/office/officeart/2005/8/layout/process1"/>
    <dgm:cxn modelId="{E79D48FE-32F7-4C84-B87E-4FDD895FB46D}" type="presParOf" srcId="{93724977-2F3E-4EEB-82B6-504D9FBB3F95}" destId="{FBDFEED7-AA1F-4376-A584-196F6B936DF0}" srcOrd="0" destOrd="0" presId="urn:microsoft.com/office/officeart/2005/8/layout/process1"/>
    <dgm:cxn modelId="{FFD5E21D-A519-4770-829C-16120DAAEB3E}" type="presParOf" srcId="{78514EED-8F44-4FDF-AC24-D7184D956278}" destId="{C3C0FA1D-88F6-46DE-9F78-3083AD2EF220}" srcOrd="4" destOrd="0" presId="urn:microsoft.com/office/officeart/2005/8/layout/process1"/>
    <dgm:cxn modelId="{CE28A96E-9AC0-44AF-B54E-498FC48127E2}" type="presParOf" srcId="{78514EED-8F44-4FDF-AC24-D7184D956278}" destId="{66B656E0-204E-4EED-9680-F469A4E68846}" srcOrd="5" destOrd="0" presId="urn:microsoft.com/office/officeart/2005/8/layout/process1"/>
    <dgm:cxn modelId="{5C03BF62-80D8-4C22-9023-4347EE0EDB6F}" type="presParOf" srcId="{66B656E0-204E-4EED-9680-F469A4E68846}" destId="{755E0045-09C1-4A33-97BB-5A87D0614554}" srcOrd="0" destOrd="0" presId="urn:microsoft.com/office/officeart/2005/8/layout/process1"/>
    <dgm:cxn modelId="{CF1E99C6-A5C1-44C9-AF29-25C2D0320B0A}" type="presParOf" srcId="{78514EED-8F44-4FDF-AC24-D7184D956278}" destId="{40925747-DD1E-4B77-9C31-67010C2222F6}" srcOrd="6" destOrd="0" presId="urn:microsoft.com/office/officeart/2005/8/layout/process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A4ABD-D008-401B-893E-A397E7B86FA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E80DAB8-448B-4FB3-8AE3-48233A56AC9B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Основные направления бюджетной и налоговой политики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39DA466D-6D60-42EE-9F24-5962D22BBCB2}" type="par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2AAC429-20E5-4D4E-8D0C-35AFEEEF8AD4}" type="sibTrans" cxnId="{2F8A6870-91C3-4D2C-8E53-79C7CE280C66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8F115B2A-0B5E-40FB-A804-8048C8954BA9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Обеспеченная устойчивость бюджета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7457DFDC-AD22-4F1C-A564-BBB5B3AE2D46}" type="par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5EE6A466-D891-4D92-B7A7-F404E1ED1052}" type="sibTrans" cxnId="{C6FD75D1-00C7-4E2D-91B8-35BA5F75911E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94346F86-ED2B-43AF-A783-F878E65388EC}">
      <dgm:prSet phldrT="[Текст]" custT="1"/>
      <dgm:spPr/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Выполнены социально-значимые обязательства перед гражданами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992F5151-01EF-4A44-9FD3-A575302EE20E}" type="par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71B7A1C-120B-4064-86EE-6B462FB82147}" type="sibTrans" cxnId="{BDC1850A-6EFE-4DFE-B70F-72FB4BAC3537}">
      <dgm:prSet/>
      <dgm:spPr/>
      <dgm:t>
        <a:bodyPr/>
        <a:lstStyle/>
        <a:p>
          <a:endParaRPr lang="ru-RU" sz="2800">
            <a:latin typeface="Times New Roman" pitchFamily="18" charset="0"/>
            <a:cs typeface="Times New Roman" pitchFamily="18" charset="0"/>
          </a:endParaRPr>
        </a:p>
      </dgm:t>
    </dgm:pt>
    <dgm:pt modelId="{1ABECFA6-3643-4EE0-B259-AFF7B8A36D4B}" type="pres">
      <dgm:prSet presAssocID="{F71A4ABD-D008-401B-893E-A397E7B86FA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115F59-8631-42E6-85A8-753025048CAA}" type="pres">
      <dgm:prSet presAssocID="{8E80DAB8-448B-4FB3-8AE3-48233A56AC9B}" presName="hierRoot1" presStyleCnt="0"/>
      <dgm:spPr/>
    </dgm:pt>
    <dgm:pt modelId="{EE0A6871-B509-44D5-ADD0-D74673C88546}" type="pres">
      <dgm:prSet presAssocID="{8E80DAB8-448B-4FB3-8AE3-48233A56AC9B}" presName="composite" presStyleCnt="0"/>
      <dgm:spPr/>
    </dgm:pt>
    <dgm:pt modelId="{9AE45CE2-DAA6-499D-A7D9-CAC8C082F69F}" type="pres">
      <dgm:prSet presAssocID="{8E80DAB8-448B-4FB3-8AE3-48233A56AC9B}" presName="background" presStyleLbl="node0" presStyleIdx="0" presStyleCnt="1"/>
      <dgm:spPr/>
      <dgm:t>
        <a:bodyPr/>
        <a:lstStyle/>
        <a:p>
          <a:endParaRPr lang="ru-RU"/>
        </a:p>
      </dgm:t>
    </dgm:pt>
    <dgm:pt modelId="{CEAF9AAE-3B3E-4C5C-BDF3-9101D73B2D93}" type="pres">
      <dgm:prSet presAssocID="{8E80DAB8-448B-4FB3-8AE3-48233A56AC9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B46DE1-ACAC-46D5-8451-069DB9AAF95E}" type="pres">
      <dgm:prSet presAssocID="{8E80DAB8-448B-4FB3-8AE3-48233A56AC9B}" presName="hierChild2" presStyleCnt="0"/>
      <dgm:spPr/>
    </dgm:pt>
    <dgm:pt modelId="{12F27F1B-87EB-43F3-9383-80F15D87426D}" type="pres">
      <dgm:prSet presAssocID="{7457DFDC-AD22-4F1C-A564-BBB5B3AE2D46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A084938-298B-4F0A-A77A-C9BDFF57F9D3}" type="pres">
      <dgm:prSet presAssocID="{8F115B2A-0B5E-40FB-A804-8048C8954BA9}" presName="hierRoot2" presStyleCnt="0"/>
      <dgm:spPr/>
    </dgm:pt>
    <dgm:pt modelId="{F8948167-6BAA-4C04-BFE6-E03BFD9B600F}" type="pres">
      <dgm:prSet presAssocID="{8F115B2A-0B5E-40FB-A804-8048C8954BA9}" presName="composite2" presStyleCnt="0"/>
      <dgm:spPr/>
    </dgm:pt>
    <dgm:pt modelId="{22F9840E-1E10-4DC5-B72F-1ED75FEB61C7}" type="pres">
      <dgm:prSet presAssocID="{8F115B2A-0B5E-40FB-A804-8048C8954BA9}" presName="background2" presStyleLbl="node2" presStyleIdx="0" presStyleCnt="2"/>
      <dgm:spPr/>
    </dgm:pt>
    <dgm:pt modelId="{C75265B0-90B9-4F4B-A6F7-03AEFEC78B5B}" type="pres">
      <dgm:prSet presAssocID="{8F115B2A-0B5E-40FB-A804-8048C8954BA9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8AA4DE8-F673-4240-B600-BED71566F626}" type="pres">
      <dgm:prSet presAssocID="{8F115B2A-0B5E-40FB-A804-8048C8954BA9}" presName="hierChild3" presStyleCnt="0"/>
      <dgm:spPr/>
    </dgm:pt>
    <dgm:pt modelId="{9D389BD7-7F43-475F-BF6E-40A526B23B81}" type="pres">
      <dgm:prSet presAssocID="{992F5151-01EF-4A44-9FD3-A575302EE20E}" presName="Name10" presStyleLbl="parChTrans1D2" presStyleIdx="1" presStyleCnt="2"/>
      <dgm:spPr/>
      <dgm:t>
        <a:bodyPr/>
        <a:lstStyle/>
        <a:p>
          <a:endParaRPr lang="ru-RU"/>
        </a:p>
      </dgm:t>
    </dgm:pt>
    <dgm:pt modelId="{E0E743C7-D522-4F9A-B84F-71F0E8E56C2A}" type="pres">
      <dgm:prSet presAssocID="{94346F86-ED2B-43AF-A783-F878E65388EC}" presName="hierRoot2" presStyleCnt="0"/>
      <dgm:spPr/>
    </dgm:pt>
    <dgm:pt modelId="{92796322-62C3-4E97-AEF5-9E55445ADB3D}" type="pres">
      <dgm:prSet presAssocID="{94346F86-ED2B-43AF-A783-F878E65388EC}" presName="composite2" presStyleCnt="0"/>
      <dgm:spPr/>
    </dgm:pt>
    <dgm:pt modelId="{90393973-7E7E-4D59-BD99-927AABC66BC7}" type="pres">
      <dgm:prSet presAssocID="{94346F86-ED2B-43AF-A783-F878E65388EC}" presName="background2" presStyleLbl="node2" presStyleIdx="1" presStyleCnt="2"/>
      <dgm:spPr/>
    </dgm:pt>
    <dgm:pt modelId="{E6CC890D-7AEC-4CFB-954E-4D51576D0E0E}" type="pres">
      <dgm:prSet presAssocID="{94346F86-ED2B-43AF-A783-F878E65388E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65F456-8D07-40AC-B936-3AC0E204CBC5}" type="pres">
      <dgm:prSet presAssocID="{94346F86-ED2B-43AF-A783-F878E65388EC}" presName="hierChild3" presStyleCnt="0"/>
      <dgm:spPr/>
    </dgm:pt>
  </dgm:ptLst>
  <dgm:cxnLst>
    <dgm:cxn modelId="{2F8A6870-91C3-4D2C-8E53-79C7CE280C66}" srcId="{F71A4ABD-D008-401B-893E-A397E7B86FA8}" destId="{8E80DAB8-448B-4FB3-8AE3-48233A56AC9B}" srcOrd="0" destOrd="0" parTransId="{39DA466D-6D60-42EE-9F24-5962D22BBCB2}" sibTransId="{52AAC429-20E5-4D4E-8D0C-35AFEEEF8AD4}"/>
    <dgm:cxn modelId="{BDC1850A-6EFE-4DFE-B70F-72FB4BAC3537}" srcId="{8E80DAB8-448B-4FB3-8AE3-48233A56AC9B}" destId="{94346F86-ED2B-43AF-A783-F878E65388EC}" srcOrd="1" destOrd="0" parTransId="{992F5151-01EF-4A44-9FD3-A575302EE20E}" sibTransId="{171B7A1C-120B-4064-86EE-6B462FB82147}"/>
    <dgm:cxn modelId="{38679F64-30D2-4E12-AA08-2A4E7E8B39C9}" type="presOf" srcId="{992F5151-01EF-4A44-9FD3-A575302EE20E}" destId="{9D389BD7-7F43-475F-BF6E-40A526B23B81}" srcOrd="0" destOrd="0" presId="urn:microsoft.com/office/officeart/2005/8/layout/hierarchy1"/>
    <dgm:cxn modelId="{2118F29F-6F51-42E8-A5B3-21AEF172F75A}" type="presOf" srcId="{8F115B2A-0B5E-40FB-A804-8048C8954BA9}" destId="{C75265B0-90B9-4F4B-A6F7-03AEFEC78B5B}" srcOrd="0" destOrd="0" presId="urn:microsoft.com/office/officeart/2005/8/layout/hierarchy1"/>
    <dgm:cxn modelId="{2FE5797E-4F2C-4D2D-BB03-3E67CD893A1E}" type="presOf" srcId="{7457DFDC-AD22-4F1C-A564-BBB5B3AE2D46}" destId="{12F27F1B-87EB-43F3-9383-80F15D87426D}" srcOrd="0" destOrd="0" presId="urn:microsoft.com/office/officeart/2005/8/layout/hierarchy1"/>
    <dgm:cxn modelId="{24E2AA4E-9030-4085-B3E9-01491F9978B1}" type="presOf" srcId="{8E80DAB8-448B-4FB3-8AE3-48233A56AC9B}" destId="{CEAF9AAE-3B3E-4C5C-BDF3-9101D73B2D93}" srcOrd="0" destOrd="0" presId="urn:microsoft.com/office/officeart/2005/8/layout/hierarchy1"/>
    <dgm:cxn modelId="{152C3D34-6652-4701-9316-389E2E7F87D5}" type="presOf" srcId="{94346F86-ED2B-43AF-A783-F878E65388EC}" destId="{E6CC890D-7AEC-4CFB-954E-4D51576D0E0E}" srcOrd="0" destOrd="0" presId="urn:microsoft.com/office/officeart/2005/8/layout/hierarchy1"/>
    <dgm:cxn modelId="{FE3CB792-00EC-41A9-8222-282D6E00C3C7}" type="presOf" srcId="{F71A4ABD-D008-401B-893E-A397E7B86FA8}" destId="{1ABECFA6-3643-4EE0-B259-AFF7B8A36D4B}" srcOrd="0" destOrd="0" presId="urn:microsoft.com/office/officeart/2005/8/layout/hierarchy1"/>
    <dgm:cxn modelId="{C6FD75D1-00C7-4E2D-91B8-35BA5F75911E}" srcId="{8E80DAB8-448B-4FB3-8AE3-48233A56AC9B}" destId="{8F115B2A-0B5E-40FB-A804-8048C8954BA9}" srcOrd="0" destOrd="0" parTransId="{7457DFDC-AD22-4F1C-A564-BBB5B3AE2D46}" sibTransId="{5EE6A466-D891-4D92-B7A7-F404E1ED1052}"/>
    <dgm:cxn modelId="{012D40A4-A819-4FAE-AD2B-151D542E809D}" type="presParOf" srcId="{1ABECFA6-3643-4EE0-B259-AFF7B8A36D4B}" destId="{7A115F59-8631-42E6-85A8-753025048CAA}" srcOrd="0" destOrd="0" presId="urn:microsoft.com/office/officeart/2005/8/layout/hierarchy1"/>
    <dgm:cxn modelId="{A6FDFF93-66B8-4A0D-8FD8-46A3BFF4C505}" type="presParOf" srcId="{7A115F59-8631-42E6-85A8-753025048CAA}" destId="{EE0A6871-B509-44D5-ADD0-D74673C88546}" srcOrd="0" destOrd="0" presId="urn:microsoft.com/office/officeart/2005/8/layout/hierarchy1"/>
    <dgm:cxn modelId="{E93B1043-3A84-4609-B60E-26665D36E333}" type="presParOf" srcId="{EE0A6871-B509-44D5-ADD0-D74673C88546}" destId="{9AE45CE2-DAA6-499D-A7D9-CAC8C082F69F}" srcOrd="0" destOrd="0" presId="urn:microsoft.com/office/officeart/2005/8/layout/hierarchy1"/>
    <dgm:cxn modelId="{9B4C6F20-000C-412C-BA56-7BF2E6486B07}" type="presParOf" srcId="{EE0A6871-B509-44D5-ADD0-D74673C88546}" destId="{CEAF9AAE-3B3E-4C5C-BDF3-9101D73B2D93}" srcOrd="1" destOrd="0" presId="urn:microsoft.com/office/officeart/2005/8/layout/hierarchy1"/>
    <dgm:cxn modelId="{9A59EC84-2A63-4DE5-8643-3E68667BF814}" type="presParOf" srcId="{7A115F59-8631-42E6-85A8-753025048CAA}" destId="{5DB46DE1-ACAC-46D5-8451-069DB9AAF95E}" srcOrd="1" destOrd="0" presId="urn:microsoft.com/office/officeart/2005/8/layout/hierarchy1"/>
    <dgm:cxn modelId="{2AA8CE0C-47F9-47EE-A2A6-FC987CBA130E}" type="presParOf" srcId="{5DB46DE1-ACAC-46D5-8451-069DB9AAF95E}" destId="{12F27F1B-87EB-43F3-9383-80F15D87426D}" srcOrd="0" destOrd="0" presId="urn:microsoft.com/office/officeart/2005/8/layout/hierarchy1"/>
    <dgm:cxn modelId="{9DFF19EC-A4D0-4B02-90CB-79926F030224}" type="presParOf" srcId="{5DB46DE1-ACAC-46D5-8451-069DB9AAF95E}" destId="{3A084938-298B-4F0A-A77A-C9BDFF57F9D3}" srcOrd="1" destOrd="0" presId="urn:microsoft.com/office/officeart/2005/8/layout/hierarchy1"/>
    <dgm:cxn modelId="{7B80CC0D-35DD-4236-B96E-C85E3B22CC2F}" type="presParOf" srcId="{3A084938-298B-4F0A-A77A-C9BDFF57F9D3}" destId="{F8948167-6BAA-4C04-BFE6-E03BFD9B600F}" srcOrd="0" destOrd="0" presId="urn:microsoft.com/office/officeart/2005/8/layout/hierarchy1"/>
    <dgm:cxn modelId="{F3E27C30-7642-4D5E-A522-6138FCD0FFBE}" type="presParOf" srcId="{F8948167-6BAA-4C04-BFE6-E03BFD9B600F}" destId="{22F9840E-1E10-4DC5-B72F-1ED75FEB61C7}" srcOrd="0" destOrd="0" presId="urn:microsoft.com/office/officeart/2005/8/layout/hierarchy1"/>
    <dgm:cxn modelId="{C232E270-69FF-462F-B3D9-E717E853E209}" type="presParOf" srcId="{F8948167-6BAA-4C04-BFE6-E03BFD9B600F}" destId="{C75265B0-90B9-4F4B-A6F7-03AEFEC78B5B}" srcOrd="1" destOrd="0" presId="urn:microsoft.com/office/officeart/2005/8/layout/hierarchy1"/>
    <dgm:cxn modelId="{9D838F5D-0D3E-4511-BED9-66CF17BE6064}" type="presParOf" srcId="{3A084938-298B-4F0A-A77A-C9BDFF57F9D3}" destId="{C8AA4DE8-F673-4240-B600-BED71566F626}" srcOrd="1" destOrd="0" presId="urn:microsoft.com/office/officeart/2005/8/layout/hierarchy1"/>
    <dgm:cxn modelId="{5FCC549C-C9D4-490C-9198-DD07C2C95243}" type="presParOf" srcId="{5DB46DE1-ACAC-46D5-8451-069DB9AAF95E}" destId="{9D389BD7-7F43-475F-BF6E-40A526B23B81}" srcOrd="2" destOrd="0" presId="urn:microsoft.com/office/officeart/2005/8/layout/hierarchy1"/>
    <dgm:cxn modelId="{E97EABA3-D041-43EF-9B2E-90571C92AE89}" type="presParOf" srcId="{5DB46DE1-ACAC-46D5-8451-069DB9AAF95E}" destId="{E0E743C7-D522-4F9A-B84F-71F0E8E56C2A}" srcOrd="3" destOrd="0" presId="urn:microsoft.com/office/officeart/2005/8/layout/hierarchy1"/>
    <dgm:cxn modelId="{27EFB555-D71D-4039-86BC-8096D9BFF8B9}" type="presParOf" srcId="{E0E743C7-D522-4F9A-B84F-71F0E8E56C2A}" destId="{92796322-62C3-4E97-AEF5-9E55445ADB3D}" srcOrd="0" destOrd="0" presId="urn:microsoft.com/office/officeart/2005/8/layout/hierarchy1"/>
    <dgm:cxn modelId="{B4C335B7-C110-4398-9BA9-42986B380B10}" type="presParOf" srcId="{92796322-62C3-4E97-AEF5-9E55445ADB3D}" destId="{90393973-7E7E-4D59-BD99-927AABC66BC7}" srcOrd="0" destOrd="0" presId="urn:microsoft.com/office/officeart/2005/8/layout/hierarchy1"/>
    <dgm:cxn modelId="{56B19922-CDAB-4250-BD1D-C47434E876F0}" type="presParOf" srcId="{92796322-62C3-4E97-AEF5-9E55445ADB3D}" destId="{E6CC890D-7AEC-4CFB-954E-4D51576D0E0E}" srcOrd="1" destOrd="0" presId="urn:microsoft.com/office/officeart/2005/8/layout/hierarchy1"/>
    <dgm:cxn modelId="{63392002-38CD-41F0-A890-1CF0E4F01D15}" type="presParOf" srcId="{E0E743C7-D522-4F9A-B84F-71F0E8E56C2A}" destId="{7D65F456-8D07-40AC-B936-3AC0E204CBC5}" srcOrd="1" destOrd="0" presId="urn:microsoft.com/office/officeart/2005/8/layout/hierarchy1"/>
  </dgm:cxnLst>
  <dgm:bg>
    <a:blipFill>
      <a:blip xmlns:r="http://schemas.openxmlformats.org/officeDocument/2006/relationships" r:embed="rId1"/>
      <a:stretch>
        <a:fillRect/>
      </a:stretch>
    </a:blip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03D49B-3A03-4E61-A3C1-98838CAEF312}" type="doc">
      <dgm:prSet loTypeId="urn:microsoft.com/office/officeart/2005/8/layout/pyramid3" loCatId="pyramid" qsTypeId="urn:microsoft.com/office/officeart/2005/8/quickstyle/3d3" qsCatId="3D" csTypeId="urn:microsoft.com/office/officeart/2005/8/colors/colorful1" csCatId="colorful" phldr="1"/>
      <dgm:spPr/>
    </dgm:pt>
    <dgm:pt modelId="{5AA1623D-4BA3-46F9-8DE3-B49DE641F0E7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Всего расходов на </a:t>
          </a:r>
          <a:r>
            <a:rPr lang="ru-RU" sz="1300" baseline="0" dirty="0" smtClean="0">
              <a:latin typeface="Times New Roman" pitchFamily="18" charset="0"/>
              <a:cs typeface="Times New Roman" pitchFamily="18" charset="0"/>
            </a:rPr>
            <a:t>реализацию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муниципальных программ в 2016 году 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-9271,3 тыс. руб.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5C8D2572-7AE3-4382-9E6F-93233276708C}" type="parTrans" cxnId="{8FC4E3EE-D479-4F20-8337-020AD6A10A8B}">
      <dgm:prSet/>
      <dgm:spPr/>
      <dgm:t>
        <a:bodyPr/>
        <a:lstStyle/>
        <a:p>
          <a:endParaRPr lang="ru-RU"/>
        </a:p>
      </dgm:t>
    </dgm:pt>
    <dgm:pt modelId="{0527DFD0-FF18-4B29-9261-94A24EFB9BE5}" type="sibTrans" cxnId="{8FC4E3EE-D479-4F20-8337-020AD6A10A8B}">
      <dgm:prSet/>
      <dgm:spPr/>
      <dgm:t>
        <a:bodyPr/>
        <a:lstStyle/>
        <a:p>
          <a:endParaRPr lang="ru-RU"/>
        </a:p>
      </dgm:t>
    </dgm:pt>
    <dgm:pt modelId="{F1225E1A-FED9-479E-9DEA-3B8674814388}">
      <dgm:prSet phldrT="[Текст]" custT="1"/>
      <dgm:spPr/>
      <dgm:t>
        <a:bodyPr/>
        <a:lstStyle/>
        <a:p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Эффективное управление </a:t>
          </a:r>
          <a:r>
            <a:rPr lang="ru-RU" sz="1300" baseline="0" dirty="0" smtClean="0">
              <a:latin typeface="Times New Roman" pitchFamily="18" charset="0"/>
              <a:cs typeface="Times New Roman" pitchFamily="18" charset="0"/>
            </a:rPr>
            <a:t>муниципальными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300" baseline="0" dirty="0" smtClean="0">
              <a:latin typeface="Times New Roman" pitchFamily="18" charset="0"/>
              <a:cs typeface="Times New Roman" pitchFamily="18" charset="0"/>
            </a:rPr>
            <a:t>финансами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 (3074,3 тыс.руб.-33,2%)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D76A1DA8-4554-495E-BCC2-42F821F88BAE}" type="parTrans" cxnId="{A3AB8604-30F3-450C-A769-C60988CAABF6}">
      <dgm:prSet/>
      <dgm:spPr/>
      <dgm:t>
        <a:bodyPr/>
        <a:lstStyle/>
        <a:p>
          <a:endParaRPr lang="ru-RU"/>
        </a:p>
      </dgm:t>
    </dgm:pt>
    <dgm:pt modelId="{32EB702E-F47B-4FBC-B4A6-CBD9E6FE9F7D}" type="sibTrans" cxnId="{A3AB8604-30F3-450C-A769-C60988CAABF6}">
      <dgm:prSet/>
      <dgm:spPr/>
      <dgm:t>
        <a:bodyPr/>
        <a:lstStyle/>
        <a:p>
          <a:endParaRPr lang="ru-RU"/>
        </a:p>
      </dgm:t>
    </dgm:pt>
    <dgm:pt modelId="{6C954664-5E93-414F-A272-059534D10F34}">
      <dgm:prSet phldrT="[Текст]" custT="1"/>
      <dgm:spPr/>
      <dgm:t>
        <a:bodyPr/>
        <a:lstStyle/>
        <a:p>
          <a:pPr indent="-756000">
            <a:lnSpc>
              <a:spcPct val="100000"/>
            </a:lnSpc>
            <a:spcAft>
              <a:spcPts val="0"/>
            </a:spcAft>
          </a:pPr>
          <a:r>
            <a:rPr lang="ru-RU" sz="1300" kern="200" dirty="0" smtClean="0">
              <a:latin typeface="Times New Roman" pitchFamily="18" charset="0"/>
              <a:cs typeface="Times New Roman" pitchFamily="18" charset="0"/>
            </a:rPr>
            <a:t>Обеспечение </a:t>
          </a:r>
          <a:r>
            <a:rPr lang="ru-RU" sz="1300" kern="200" baseline="0" dirty="0" smtClean="0">
              <a:latin typeface="Times New Roman" pitchFamily="18" charset="0"/>
              <a:cs typeface="Times New Roman" pitchFamily="18" charset="0"/>
            </a:rPr>
            <a:t>качественными</a:t>
          </a:r>
          <a:r>
            <a:rPr lang="ru-RU" sz="1300" kern="200" dirty="0" smtClean="0">
              <a:latin typeface="Times New Roman" pitchFamily="18" charset="0"/>
              <a:cs typeface="Times New Roman" pitchFamily="18" charset="0"/>
            </a:rPr>
            <a:t> жилищно-коммунальными </a:t>
          </a:r>
          <a:r>
            <a:rPr lang="ru-RU" sz="1300" kern="200" baseline="0" dirty="0" smtClean="0">
              <a:latin typeface="Times New Roman" pitchFamily="18" charset="0"/>
              <a:cs typeface="Times New Roman" pitchFamily="18" charset="0"/>
            </a:rPr>
            <a:t>услугами</a:t>
          </a:r>
          <a:r>
            <a:rPr lang="ru-RU" sz="1300" kern="200" dirty="0" smtClean="0">
              <a:latin typeface="Times New Roman" pitchFamily="18" charset="0"/>
              <a:cs typeface="Times New Roman" pitchFamily="18" charset="0"/>
            </a:rPr>
            <a:t> населения и благоустройство (1153,7 тыс.руб-12,4%) </a:t>
          </a:r>
          <a:endParaRPr lang="ru-RU" sz="1300" kern="200" dirty="0">
            <a:latin typeface="Times New Roman" pitchFamily="18" charset="0"/>
            <a:cs typeface="Times New Roman" pitchFamily="18" charset="0"/>
          </a:endParaRPr>
        </a:p>
      </dgm:t>
    </dgm:pt>
    <dgm:pt modelId="{01E75336-A8E0-40AC-9EC7-55C02AAAE5D8}" type="parTrans" cxnId="{343E9F27-CE91-47F4-A052-C632C71A4AA1}">
      <dgm:prSet/>
      <dgm:spPr/>
      <dgm:t>
        <a:bodyPr/>
        <a:lstStyle/>
        <a:p>
          <a:endParaRPr lang="ru-RU"/>
        </a:p>
      </dgm:t>
    </dgm:pt>
    <dgm:pt modelId="{9974CC0B-214B-4D77-B0CF-60AF0440B378}" type="sibTrans" cxnId="{343E9F27-CE91-47F4-A052-C632C71A4AA1}">
      <dgm:prSet/>
      <dgm:spPr/>
      <dgm:t>
        <a:bodyPr/>
        <a:lstStyle/>
        <a:p>
          <a:endParaRPr lang="ru-RU"/>
        </a:p>
      </dgm:t>
    </dgm:pt>
    <dgm:pt modelId="{F310425B-50C5-4CFC-92B9-5859BD3A226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Развитие физической культуры и спорта (22,3 тыс.руб.-0,2%)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B81109B3-8155-4D90-B367-E9372D39B90D}" type="parTrans" cxnId="{6742BA9A-A79D-422E-A9B4-44B1D63E1439}">
      <dgm:prSet/>
      <dgm:spPr/>
      <dgm:t>
        <a:bodyPr/>
        <a:lstStyle/>
        <a:p>
          <a:endParaRPr lang="ru-RU"/>
        </a:p>
      </dgm:t>
    </dgm:pt>
    <dgm:pt modelId="{7541FA70-7EB9-4ED6-82E8-10C35A4E0B0A}" type="sibTrans" cxnId="{6742BA9A-A79D-422E-A9B4-44B1D63E1439}">
      <dgm:prSet/>
      <dgm:spPr/>
      <dgm:t>
        <a:bodyPr/>
        <a:lstStyle/>
        <a:p>
          <a:endParaRPr lang="ru-RU"/>
        </a:p>
      </dgm:t>
    </dgm:pt>
    <dgm:pt modelId="{AB49DFF2-356B-4AD2-B3B2-FCC2F3F7C925}">
      <dgm:prSet custT="1"/>
      <dgm:spPr/>
      <dgm:t>
        <a:bodyPr/>
        <a:lstStyle/>
        <a:p>
          <a:r>
            <a:rPr lang="ru-RU" sz="1100" baseline="0" dirty="0" smtClean="0">
              <a:latin typeface="Times New Roman" pitchFamily="18" charset="0"/>
              <a:cs typeface="Times New Roman" pitchFamily="18" charset="0"/>
            </a:rPr>
            <a:t>Защита населения и территории от чрезвычайных ситуаций, обеспечение пожарной безопасности и безопасности людей на водных объектах (51,3 тыс.руб.-0,6%)</a:t>
          </a:r>
          <a:endParaRPr lang="ru-RU" sz="1100" baseline="0" dirty="0">
            <a:latin typeface="Times New Roman" pitchFamily="18" charset="0"/>
            <a:cs typeface="Times New Roman" pitchFamily="18" charset="0"/>
          </a:endParaRPr>
        </a:p>
      </dgm:t>
    </dgm:pt>
    <dgm:pt modelId="{CF1AAE9E-48D7-49D2-B570-1A51EC694145}" type="parTrans" cxnId="{EFE3ACA3-5C7A-41CB-8C5A-AAB9C39307FE}">
      <dgm:prSet/>
      <dgm:spPr/>
      <dgm:t>
        <a:bodyPr/>
        <a:lstStyle/>
        <a:p>
          <a:endParaRPr lang="ru-RU"/>
        </a:p>
      </dgm:t>
    </dgm:pt>
    <dgm:pt modelId="{5CA2A285-E2B8-412B-B1C2-2F7D42F99ADB}" type="sibTrans" cxnId="{EFE3ACA3-5C7A-41CB-8C5A-AAB9C39307FE}">
      <dgm:prSet/>
      <dgm:spPr/>
      <dgm:t>
        <a:bodyPr/>
        <a:lstStyle/>
        <a:p>
          <a:endParaRPr lang="ru-RU"/>
        </a:p>
      </dgm:t>
    </dgm:pt>
    <dgm:pt modelId="{3D04C044-EA93-40F3-AD6E-ED5C54401CDD}">
      <dgm:prSet custT="1"/>
      <dgm:spPr/>
      <dgm:t>
        <a:bodyPr/>
        <a:lstStyle/>
        <a:p>
          <a:r>
            <a:rPr lang="ru-RU" sz="1400" baseline="0" dirty="0" smtClean="0">
              <a:latin typeface="Times New Roman" pitchFamily="18" charset="0"/>
              <a:cs typeface="Times New Roman" pitchFamily="18" charset="0"/>
            </a:rPr>
            <a:t>Развитие транспортной системы (903,1 тыс.руб.-9,7%)</a:t>
          </a:r>
          <a:endParaRPr lang="ru-RU" sz="1400" baseline="0" dirty="0">
            <a:latin typeface="Times New Roman" pitchFamily="18" charset="0"/>
            <a:cs typeface="Times New Roman" pitchFamily="18" charset="0"/>
          </a:endParaRPr>
        </a:p>
      </dgm:t>
    </dgm:pt>
    <dgm:pt modelId="{49B6FAE0-DBBA-4CEE-A9C1-B058DDBF6EDA}" type="parTrans" cxnId="{E6E70077-3574-43E7-982F-7F154A5D2B8F}">
      <dgm:prSet/>
      <dgm:spPr/>
      <dgm:t>
        <a:bodyPr/>
        <a:lstStyle/>
        <a:p>
          <a:endParaRPr lang="ru-RU"/>
        </a:p>
      </dgm:t>
    </dgm:pt>
    <dgm:pt modelId="{AE65CDD5-D5D6-496E-BA9D-4FD9D7DE6A26}" type="sibTrans" cxnId="{E6E70077-3574-43E7-982F-7F154A5D2B8F}">
      <dgm:prSet/>
      <dgm:spPr/>
      <dgm:t>
        <a:bodyPr/>
        <a:lstStyle/>
        <a:p>
          <a:endParaRPr lang="ru-RU"/>
        </a:p>
      </dgm:t>
    </dgm:pt>
    <dgm:pt modelId="{CB4264BD-BD28-4432-B6A9-40F3B2AF98A1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Социальная поддержка граждан (54,5 тыс. руб.-0,6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%)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8A72AEEC-FB13-4F23-B306-3CA51A90D1C0}" type="parTrans" cxnId="{72ED7CA2-BC9E-4FF2-8F11-62C4F0BD83CC}">
      <dgm:prSet/>
      <dgm:spPr/>
      <dgm:t>
        <a:bodyPr/>
        <a:lstStyle/>
        <a:p>
          <a:endParaRPr lang="ru-RU"/>
        </a:p>
      </dgm:t>
    </dgm:pt>
    <dgm:pt modelId="{2E879EEA-CF79-4BCF-AABF-740D74363CF0}" type="sibTrans" cxnId="{72ED7CA2-BC9E-4FF2-8F11-62C4F0BD83CC}">
      <dgm:prSet/>
      <dgm:spPr/>
      <dgm:t>
        <a:bodyPr/>
        <a:lstStyle/>
        <a:p>
          <a:endParaRPr lang="ru-RU"/>
        </a:p>
      </dgm:t>
    </dgm:pt>
    <dgm:pt modelId="{736AABD6-B186-48F9-A5A5-B3EE754268DE}">
      <dgm:prSet phldrT="[Текст]" custT="1"/>
      <dgm:spPr/>
      <dgm:t>
        <a:bodyPr/>
        <a:lstStyle/>
        <a:p>
          <a:r>
            <a:rPr lang="ru-RU" sz="1300" baseline="0" dirty="0" smtClean="0">
              <a:latin typeface="Times New Roman" pitchFamily="18" charset="0"/>
              <a:cs typeface="Times New Roman" pitchFamily="18" charset="0"/>
            </a:rPr>
            <a:t>Развитие культуры и туризма (3995,1 тыс. руб. – 43,1%)</a:t>
          </a:r>
          <a:endParaRPr lang="ru-RU" sz="1300" baseline="0" dirty="0">
            <a:latin typeface="Times New Roman" pitchFamily="18" charset="0"/>
            <a:cs typeface="Times New Roman" pitchFamily="18" charset="0"/>
          </a:endParaRPr>
        </a:p>
      </dgm:t>
    </dgm:pt>
    <dgm:pt modelId="{700C0454-EBEA-416D-A7C4-C84E51D7FF4E}" type="parTrans" cxnId="{936EA6DD-2753-4801-877F-3BFEF8AB4B07}">
      <dgm:prSet/>
      <dgm:spPr/>
      <dgm:t>
        <a:bodyPr/>
        <a:lstStyle/>
        <a:p>
          <a:endParaRPr lang="ru-RU"/>
        </a:p>
      </dgm:t>
    </dgm:pt>
    <dgm:pt modelId="{B179877E-3EB4-40AC-80D6-230598373D00}" type="sibTrans" cxnId="{936EA6DD-2753-4801-877F-3BFEF8AB4B07}">
      <dgm:prSet/>
      <dgm:spPr/>
      <dgm:t>
        <a:bodyPr/>
        <a:lstStyle/>
        <a:p>
          <a:endParaRPr lang="ru-RU"/>
        </a:p>
      </dgm:t>
    </dgm:pt>
    <dgm:pt modelId="{4E269B91-61E8-4FEC-B1AF-9CD59F216C8A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Охрана окружающей среды и рациональное природопользование ( 17,0 тыс. руб.-0,2%)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4885844-1D55-46ED-956E-646DAC4EC7EA}" type="parTrans" cxnId="{17916E53-2718-4C00-B3BB-1F77D3C3A539}">
      <dgm:prSet/>
      <dgm:spPr/>
      <dgm:t>
        <a:bodyPr/>
        <a:lstStyle/>
        <a:p>
          <a:endParaRPr lang="ru-RU"/>
        </a:p>
      </dgm:t>
    </dgm:pt>
    <dgm:pt modelId="{1CD62C08-3224-48CD-A589-435FBFACBF3E}" type="sibTrans" cxnId="{17916E53-2718-4C00-B3BB-1F77D3C3A539}">
      <dgm:prSet/>
      <dgm:spPr/>
      <dgm:t>
        <a:bodyPr/>
        <a:lstStyle/>
        <a:p>
          <a:endParaRPr lang="ru-RU"/>
        </a:p>
      </dgm:t>
    </dgm:pt>
    <dgm:pt modelId="{B0FC93E6-8756-474F-B1D7-D7EBBB55C96E}" type="pres">
      <dgm:prSet presAssocID="{D503D49B-3A03-4E61-A3C1-98838CAEF312}" presName="Name0" presStyleCnt="0">
        <dgm:presLayoutVars>
          <dgm:dir/>
          <dgm:animLvl val="lvl"/>
          <dgm:resizeHandles val="exact"/>
        </dgm:presLayoutVars>
      </dgm:prSet>
      <dgm:spPr/>
    </dgm:pt>
    <dgm:pt modelId="{D6B94A48-2ECB-4FC1-BEBE-FD9EB4E65C2E}" type="pres">
      <dgm:prSet presAssocID="{5AA1623D-4BA3-46F9-8DE3-B49DE641F0E7}" presName="Name8" presStyleCnt="0"/>
      <dgm:spPr/>
    </dgm:pt>
    <dgm:pt modelId="{DA12811A-EE5A-446F-BCBB-76F81238FBD4}" type="pres">
      <dgm:prSet presAssocID="{5AA1623D-4BA3-46F9-8DE3-B49DE641F0E7}" presName="level" presStyleLbl="node1" presStyleIdx="0" presStyleCnt="9" custScaleY="59775" custLinFactNeighborX="-161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E228F-8DB4-4AAB-A744-D58A3FEB4A49}" type="pres">
      <dgm:prSet presAssocID="{5AA1623D-4BA3-46F9-8DE3-B49DE641F0E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96C1697-C383-41AA-AD7B-050BC7EC85CC}" type="pres">
      <dgm:prSet presAssocID="{736AABD6-B186-48F9-A5A5-B3EE754268DE}" presName="Name8" presStyleCnt="0"/>
      <dgm:spPr/>
    </dgm:pt>
    <dgm:pt modelId="{95E7FF65-B4E0-4AF2-8FCA-FF02EE16CDE5}" type="pres">
      <dgm:prSet presAssocID="{736AABD6-B186-48F9-A5A5-B3EE754268DE}" presName="level" presStyleLbl="node1" presStyleIdx="1" presStyleCnt="9" custScaleY="54899" custLinFactNeighborX="-107" custLinFactNeighborY="342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AE0E3D-2305-46EE-BE14-3E685D032C37}" type="pres">
      <dgm:prSet presAssocID="{736AABD6-B186-48F9-A5A5-B3EE754268D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F814E-A500-4F57-9C47-DD878180A498}" type="pres">
      <dgm:prSet presAssocID="{F1225E1A-FED9-479E-9DEA-3B8674814388}" presName="Name8" presStyleCnt="0"/>
      <dgm:spPr/>
    </dgm:pt>
    <dgm:pt modelId="{4BC11232-18A5-4651-B117-748326405A74}" type="pres">
      <dgm:prSet presAssocID="{F1225E1A-FED9-479E-9DEA-3B8674814388}" presName="level" presStyleLbl="node1" presStyleIdx="2" presStyleCnt="9" custScaleX="100342" custScaleY="36179" custLinFactNeighborX="-667" custLinFactNeighborY="286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87E1A-EBDC-4D9B-8A11-68AF615246B3}" type="pres">
      <dgm:prSet presAssocID="{F1225E1A-FED9-479E-9DEA-3B86748143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30026-4976-494B-A76F-BC1685F971F4}" type="pres">
      <dgm:prSet presAssocID="{6C954664-5E93-414F-A272-059534D10F34}" presName="Name8" presStyleCnt="0"/>
      <dgm:spPr/>
    </dgm:pt>
    <dgm:pt modelId="{A8FD17D1-8670-4BC0-9E93-FA77DBA57488}" type="pres">
      <dgm:prSet presAssocID="{6C954664-5E93-414F-A272-059534D10F34}" presName="level" presStyleLbl="node1" presStyleIdx="3" presStyleCnt="9" custScaleX="100467" custScaleY="83148" custLinFactNeighborX="1522" custLinFactNeighborY="-284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22822-B5CF-43B0-97EC-97A5F6F1D659}" type="pres">
      <dgm:prSet presAssocID="{6C954664-5E93-414F-A272-059534D10F3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69463-44A0-4631-88B2-C5AF0BFBEF27}" type="pres">
      <dgm:prSet presAssocID="{3D04C044-EA93-40F3-AD6E-ED5C54401CDD}" presName="Name8" presStyleCnt="0"/>
      <dgm:spPr/>
    </dgm:pt>
    <dgm:pt modelId="{2CCBBB91-8497-4522-81DE-D0B4431F99A7}" type="pres">
      <dgm:prSet presAssocID="{3D04C044-EA93-40F3-AD6E-ED5C54401CDD}" presName="level" presStyleLbl="node1" presStyleIdx="4" presStyleCnt="9" custScaleY="80804" custLinFactNeighborX="32" custLinFactNeighborY="-333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BDBE37-C9D1-4C33-9BE9-6E307652C0E7}" type="pres">
      <dgm:prSet presAssocID="{3D04C044-EA93-40F3-AD6E-ED5C54401CD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3F2AA-4949-4A14-B5A5-AACC726CCFC3}" type="pres">
      <dgm:prSet presAssocID="{CB4264BD-BD28-4432-B6A9-40F3B2AF98A1}" presName="Name8" presStyleCnt="0"/>
      <dgm:spPr/>
    </dgm:pt>
    <dgm:pt modelId="{315DD0B5-97A4-4D39-BB30-105E99761560}" type="pres">
      <dgm:prSet presAssocID="{CB4264BD-BD28-4432-B6A9-40F3B2AF98A1}" presName="level" presStyleLbl="node1" presStyleIdx="5" presStyleCnt="9" custScaleY="64408" custLinFactNeighborX="-1393" custLinFactNeighborY="-111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98DD31-ABFB-4297-8C58-D6CD93725D90}" type="pres">
      <dgm:prSet presAssocID="{CB4264BD-BD28-4432-B6A9-40F3B2AF98A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37868E-0CA2-4977-A4CE-7E2EC8CF7B64}" type="pres">
      <dgm:prSet presAssocID="{AB49DFF2-356B-4AD2-B3B2-FCC2F3F7C925}" presName="Name8" presStyleCnt="0"/>
      <dgm:spPr/>
    </dgm:pt>
    <dgm:pt modelId="{C32ED831-862C-4098-BC26-576D9B2B268F}" type="pres">
      <dgm:prSet presAssocID="{AB49DFF2-356B-4AD2-B3B2-FCC2F3F7C925}" presName="level" presStyleLbl="node1" presStyleIdx="6" presStyleCnt="9" custScaleX="999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637146-1205-49A9-87EF-B69E1CD581A5}" type="pres">
      <dgm:prSet presAssocID="{AB49DFF2-356B-4AD2-B3B2-FCC2F3F7C92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733F77-FFB8-4F10-9288-6ED0617BDAB0}" type="pres">
      <dgm:prSet presAssocID="{F310425B-50C5-4CFC-92B9-5859BD3A226E}" presName="Name8" presStyleCnt="0"/>
      <dgm:spPr/>
    </dgm:pt>
    <dgm:pt modelId="{BECCB14A-5508-40CB-8C7F-FA0D46E2AD87}" type="pres">
      <dgm:prSet presAssocID="{F310425B-50C5-4CFC-92B9-5859BD3A226E}" presName="level" presStyleLbl="node1" presStyleIdx="7" presStyleCnt="9" custScaleX="114866" custScaleY="56266" custLinFactNeighborX="-4960" custLinFactNeighborY="-115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7125A2-12AD-4C46-AEE6-0D8D40D53A30}" type="pres">
      <dgm:prSet presAssocID="{F310425B-50C5-4CFC-92B9-5859BD3A226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8C918-9A62-4F20-AC76-C3329AE578E5}" type="pres">
      <dgm:prSet presAssocID="{4E269B91-61E8-4FEC-B1AF-9CD59F216C8A}" presName="Name8" presStyleCnt="0"/>
      <dgm:spPr/>
    </dgm:pt>
    <dgm:pt modelId="{1F776B83-E4C2-4602-B99D-D4DB846CD9B2}" type="pres">
      <dgm:prSet presAssocID="{4E269B91-61E8-4FEC-B1AF-9CD59F216C8A}" presName="level" presStyleLbl="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9090A6-6A4C-4706-ABC4-43C91F2389B4}" type="pres">
      <dgm:prSet presAssocID="{4E269B91-61E8-4FEC-B1AF-9CD59F216C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271DFC-E136-42C4-B01D-5227F0E072D0}" type="presOf" srcId="{CB4264BD-BD28-4432-B6A9-40F3B2AF98A1}" destId="{F498DD31-ABFB-4297-8C58-D6CD93725D90}" srcOrd="1" destOrd="0" presId="urn:microsoft.com/office/officeart/2005/8/layout/pyramid3"/>
    <dgm:cxn modelId="{D0F74A00-23B2-4CC6-BB6D-F46ED5E3CA28}" type="presOf" srcId="{F310425B-50C5-4CFC-92B9-5859BD3A226E}" destId="{017125A2-12AD-4C46-AEE6-0D8D40D53A30}" srcOrd="1" destOrd="0" presId="urn:microsoft.com/office/officeart/2005/8/layout/pyramid3"/>
    <dgm:cxn modelId="{25E7EF75-08E5-4144-B561-7639F5C851D1}" type="presOf" srcId="{D503D49B-3A03-4E61-A3C1-98838CAEF312}" destId="{B0FC93E6-8756-474F-B1D7-D7EBBB55C96E}" srcOrd="0" destOrd="0" presId="urn:microsoft.com/office/officeart/2005/8/layout/pyramid3"/>
    <dgm:cxn modelId="{616D67D5-1B11-43AD-9EB8-EDB3FF52C212}" type="presOf" srcId="{4E269B91-61E8-4FEC-B1AF-9CD59F216C8A}" destId="{FA9090A6-6A4C-4706-ABC4-43C91F2389B4}" srcOrd="1" destOrd="0" presId="urn:microsoft.com/office/officeart/2005/8/layout/pyramid3"/>
    <dgm:cxn modelId="{74C0A988-7CED-4F30-A67B-1AC6E6F1D83F}" type="presOf" srcId="{4E269B91-61E8-4FEC-B1AF-9CD59F216C8A}" destId="{1F776B83-E4C2-4602-B99D-D4DB846CD9B2}" srcOrd="0" destOrd="0" presId="urn:microsoft.com/office/officeart/2005/8/layout/pyramid3"/>
    <dgm:cxn modelId="{D9EB3A96-CC2D-4CE5-BD3B-84EE32B108F5}" type="presOf" srcId="{736AABD6-B186-48F9-A5A5-B3EE754268DE}" destId="{DEAE0E3D-2305-46EE-BE14-3E685D032C37}" srcOrd="1" destOrd="0" presId="urn:microsoft.com/office/officeart/2005/8/layout/pyramid3"/>
    <dgm:cxn modelId="{72ED7CA2-BC9E-4FF2-8F11-62C4F0BD83CC}" srcId="{D503D49B-3A03-4E61-A3C1-98838CAEF312}" destId="{CB4264BD-BD28-4432-B6A9-40F3B2AF98A1}" srcOrd="5" destOrd="0" parTransId="{8A72AEEC-FB13-4F23-B306-3CA51A90D1C0}" sibTransId="{2E879EEA-CF79-4BCF-AABF-740D74363CF0}"/>
    <dgm:cxn modelId="{6742BA9A-A79D-422E-A9B4-44B1D63E1439}" srcId="{D503D49B-3A03-4E61-A3C1-98838CAEF312}" destId="{F310425B-50C5-4CFC-92B9-5859BD3A226E}" srcOrd="7" destOrd="0" parTransId="{B81109B3-8155-4D90-B367-E9372D39B90D}" sibTransId="{7541FA70-7EB9-4ED6-82E8-10C35A4E0B0A}"/>
    <dgm:cxn modelId="{BBD5D78C-B64F-4DFE-AC07-D56AE2F7E221}" type="presOf" srcId="{5AA1623D-4BA3-46F9-8DE3-B49DE641F0E7}" destId="{29CE228F-8DB4-4AAB-A744-D58A3FEB4A49}" srcOrd="1" destOrd="0" presId="urn:microsoft.com/office/officeart/2005/8/layout/pyramid3"/>
    <dgm:cxn modelId="{52389AE3-F719-45F6-A561-DFB5B74C767D}" type="presOf" srcId="{F310425B-50C5-4CFC-92B9-5859BD3A226E}" destId="{BECCB14A-5508-40CB-8C7F-FA0D46E2AD87}" srcOrd="0" destOrd="0" presId="urn:microsoft.com/office/officeart/2005/8/layout/pyramid3"/>
    <dgm:cxn modelId="{17916E53-2718-4C00-B3BB-1F77D3C3A539}" srcId="{D503D49B-3A03-4E61-A3C1-98838CAEF312}" destId="{4E269B91-61E8-4FEC-B1AF-9CD59F216C8A}" srcOrd="8" destOrd="0" parTransId="{C4885844-1D55-46ED-956E-646DAC4EC7EA}" sibTransId="{1CD62C08-3224-48CD-A589-435FBFACBF3E}"/>
    <dgm:cxn modelId="{ED50351E-3FF2-471D-A940-8A06D4B4D226}" type="presOf" srcId="{3D04C044-EA93-40F3-AD6E-ED5C54401CDD}" destId="{C2BDBE37-C9D1-4C33-9BE9-6E307652C0E7}" srcOrd="1" destOrd="0" presId="urn:microsoft.com/office/officeart/2005/8/layout/pyramid3"/>
    <dgm:cxn modelId="{BA27382A-D51F-42A5-A627-7E9A068DDF24}" type="presOf" srcId="{AB49DFF2-356B-4AD2-B3B2-FCC2F3F7C925}" destId="{5E637146-1205-49A9-87EF-B69E1CD581A5}" srcOrd="1" destOrd="0" presId="urn:microsoft.com/office/officeart/2005/8/layout/pyramid3"/>
    <dgm:cxn modelId="{C1BE4E18-9B84-4E21-BD21-A3269B9F46BE}" type="presOf" srcId="{F1225E1A-FED9-479E-9DEA-3B8674814388}" destId="{A6187E1A-EBDC-4D9B-8A11-68AF615246B3}" srcOrd="1" destOrd="0" presId="urn:microsoft.com/office/officeart/2005/8/layout/pyramid3"/>
    <dgm:cxn modelId="{A3AB8604-30F3-450C-A769-C60988CAABF6}" srcId="{D503D49B-3A03-4E61-A3C1-98838CAEF312}" destId="{F1225E1A-FED9-479E-9DEA-3B8674814388}" srcOrd="2" destOrd="0" parTransId="{D76A1DA8-4554-495E-BCC2-42F821F88BAE}" sibTransId="{32EB702E-F47B-4FBC-B4A6-CBD9E6FE9F7D}"/>
    <dgm:cxn modelId="{E6E70077-3574-43E7-982F-7F154A5D2B8F}" srcId="{D503D49B-3A03-4E61-A3C1-98838CAEF312}" destId="{3D04C044-EA93-40F3-AD6E-ED5C54401CDD}" srcOrd="4" destOrd="0" parTransId="{49B6FAE0-DBBA-4CEE-A9C1-B058DDBF6EDA}" sibTransId="{AE65CDD5-D5D6-496E-BA9D-4FD9D7DE6A26}"/>
    <dgm:cxn modelId="{8FC4E3EE-D479-4F20-8337-020AD6A10A8B}" srcId="{D503D49B-3A03-4E61-A3C1-98838CAEF312}" destId="{5AA1623D-4BA3-46F9-8DE3-B49DE641F0E7}" srcOrd="0" destOrd="0" parTransId="{5C8D2572-7AE3-4382-9E6F-93233276708C}" sibTransId="{0527DFD0-FF18-4B29-9261-94A24EFB9BE5}"/>
    <dgm:cxn modelId="{8E64119D-F465-43D7-9F8C-AF46E3DDAF2A}" type="presOf" srcId="{F1225E1A-FED9-479E-9DEA-3B8674814388}" destId="{4BC11232-18A5-4651-B117-748326405A74}" srcOrd="0" destOrd="0" presId="urn:microsoft.com/office/officeart/2005/8/layout/pyramid3"/>
    <dgm:cxn modelId="{0C075CAA-6B6A-4709-A4B7-DE33087695D5}" type="presOf" srcId="{3D04C044-EA93-40F3-AD6E-ED5C54401CDD}" destId="{2CCBBB91-8497-4522-81DE-D0B4431F99A7}" srcOrd="0" destOrd="0" presId="urn:microsoft.com/office/officeart/2005/8/layout/pyramid3"/>
    <dgm:cxn modelId="{09BBD8C6-7EDC-425F-A8DC-9249CFC32182}" type="presOf" srcId="{736AABD6-B186-48F9-A5A5-B3EE754268DE}" destId="{95E7FF65-B4E0-4AF2-8FCA-FF02EE16CDE5}" srcOrd="0" destOrd="0" presId="urn:microsoft.com/office/officeart/2005/8/layout/pyramid3"/>
    <dgm:cxn modelId="{6D094988-E499-4D7E-A81C-4D3B059055C4}" type="presOf" srcId="{6C954664-5E93-414F-A272-059534D10F34}" destId="{3FD22822-B5CF-43B0-97EC-97A5F6F1D659}" srcOrd="1" destOrd="0" presId="urn:microsoft.com/office/officeart/2005/8/layout/pyramid3"/>
    <dgm:cxn modelId="{343E9F27-CE91-47F4-A052-C632C71A4AA1}" srcId="{D503D49B-3A03-4E61-A3C1-98838CAEF312}" destId="{6C954664-5E93-414F-A272-059534D10F34}" srcOrd="3" destOrd="0" parTransId="{01E75336-A8E0-40AC-9EC7-55C02AAAE5D8}" sibTransId="{9974CC0B-214B-4D77-B0CF-60AF0440B378}"/>
    <dgm:cxn modelId="{FEADD788-ED73-42F0-970B-53776863F43B}" type="presOf" srcId="{5AA1623D-4BA3-46F9-8DE3-B49DE641F0E7}" destId="{DA12811A-EE5A-446F-BCBB-76F81238FBD4}" srcOrd="0" destOrd="0" presId="urn:microsoft.com/office/officeart/2005/8/layout/pyramid3"/>
    <dgm:cxn modelId="{EFE3ACA3-5C7A-41CB-8C5A-AAB9C39307FE}" srcId="{D503D49B-3A03-4E61-A3C1-98838CAEF312}" destId="{AB49DFF2-356B-4AD2-B3B2-FCC2F3F7C925}" srcOrd="6" destOrd="0" parTransId="{CF1AAE9E-48D7-49D2-B570-1A51EC694145}" sibTransId="{5CA2A285-E2B8-412B-B1C2-2F7D42F99ADB}"/>
    <dgm:cxn modelId="{7AB35BF0-E355-44B4-90E3-82025E5CCFAA}" type="presOf" srcId="{CB4264BD-BD28-4432-B6A9-40F3B2AF98A1}" destId="{315DD0B5-97A4-4D39-BB30-105E99761560}" srcOrd="0" destOrd="0" presId="urn:microsoft.com/office/officeart/2005/8/layout/pyramid3"/>
    <dgm:cxn modelId="{EB500644-20D8-40AE-A9CE-A28127A15EA5}" type="presOf" srcId="{6C954664-5E93-414F-A272-059534D10F34}" destId="{A8FD17D1-8670-4BC0-9E93-FA77DBA57488}" srcOrd="0" destOrd="0" presId="urn:microsoft.com/office/officeart/2005/8/layout/pyramid3"/>
    <dgm:cxn modelId="{936EA6DD-2753-4801-877F-3BFEF8AB4B07}" srcId="{D503D49B-3A03-4E61-A3C1-98838CAEF312}" destId="{736AABD6-B186-48F9-A5A5-B3EE754268DE}" srcOrd="1" destOrd="0" parTransId="{700C0454-EBEA-416D-A7C4-C84E51D7FF4E}" sibTransId="{B179877E-3EB4-40AC-80D6-230598373D00}"/>
    <dgm:cxn modelId="{81D0D0DF-E5A8-4EF6-8EB4-1CC6CF273C7E}" type="presOf" srcId="{AB49DFF2-356B-4AD2-B3B2-FCC2F3F7C925}" destId="{C32ED831-862C-4098-BC26-576D9B2B268F}" srcOrd="0" destOrd="0" presId="urn:microsoft.com/office/officeart/2005/8/layout/pyramid3"/>
    <dgm:cxn modelId="{815650E7-FE8A-43B0-90F9-75E71175A36D}" type="presParOf" srcId="{B0FC93E6-8756-474F-B1D7-D7EBBB55C96E}" destId="{D6B94A48-2ECB-4FC1-BEBE-FD9EB4E65C2E}" srcOrd="0" destOrd="0" presId="urn:microsoft.com/office/officeart/2005/8/layout/pyramid3"/>
    <dgm:cxn modelId="{90F27F6E-9D27-43A6-B79A-66F2A9AF5380}" type="presParOf" srcId="{D6B94A48-2ECB-4FC1-BEBE-FD9EB4E65C2E}" destId="{DA12811A-EE5A-446F-BCBB-76F81238FBD4}" srcOrd="0" destOrd="0" presId="urn:microsoft.com/office/officeart/2005/8/layout/pyramid3"/>
    <dgm:cxn modelId="{4EB5FF81-DF84-46EA-BE4D-11F497A01A54}" type="presParOf" srcId="{D6B94A48-2ECB-4FC1-BEBE-FD9EB4E65C2E}" destId="{29CE228F-8DB4-4AAB-A744-D58A3FEB4A49}" srcOrd="1" destOrd="0" presId="urn:microsoft.com/office/officeart/2005/8/layout/pyramid3"/>
    <dgm:cxn modelId="{CB0B835D-ABCB-430C-ABDF-D754032C8E44}" type="presParOf" srcId="{B0FC93E6-8756-474F-B1D7-D7EBBB55C96E}" destId="{596C1697-C383-41AA-AD7B-050BC7EC85CC}" srcOrd="1" destOrd="0" presId="urn:microsoft.com/office/officeart/2005/8/layout/pyramid3"/>
    <dgm:cxn modelId="{8BED781F-854B-4E9D-AE12-A743EB2DFF8A}" type="presParOf" srcId="{596C1697-C383-41AA-AD7B-050BC7EC85CC}" destId="{95E7FF65-B4E0-4AF2-8FCA-FF02EE16CDE5}" srcOrd="0" destOrd="0" presId="urn:microsoft.com/office/officeart/2005/8/layout/pyramid3"/>
    <dgm:cxn modelId="{528DA7CD-D0E9-48B5-83FB-755B7191ABCF}" type="presParOf" srcId="{596C1697-C383-41AA-AD7B-050BC7EC85CC}" destId="{DEAE0E3D-2305-46EE-BE14-3E685D032C37}" srcOrd="1" destOrd="0" presId="urn:microsoft.com/office/officeart/2005/8/layout/pyramid3"/>
    <dgm:cxn modelId="{287CA453-F351-4852-9327-45DB63416592}" type="presParOf" srcId="{B0FC93E6-8756-474F-B1D7-D7EBBB55C96E}" destId="{378F814E-A500-4F57-9C47-DD878180A498}" srcOrd="2" destOrd="0" presId="urn:microsoft.com/office/officeart/2005/8/layout/pyramid3"/>
    <dgm:cxn modelId="{DDA2F0F9-6594-4449-8AD9-8E5C02539358}" type="presParOf" srcId="{378F814E-A500-4F57-9C47-DD878180A498}" destId="{4BC11232-18A5-4651-B117-748326405A74}" srcOrd="0" destOrd="0" presId="urn:microsoft.com/office/officeart/2005/8/layout/pyramid3"/>
    <dgm:cxn modelId="{AEAF1AE1-B320-420F-B4B7-AD87A22F3DC3}" type="presParOf" srcId="{378F814E-A500-4F57-9C47-DD878180A498}" destId="{A6187E1A-EBDC-4D9B-8A11-68AF615246B3}" srcOrd="1" destOrd="0" presId="urn:microsoft.com/office/officeart/2005/8/layout/pyramid3"/>
    <dgm:cxn modelId="{E7FAF899-1B33-4D85-8886-2C3E5F303E96}" type="presParOf" srcId="{B0FC93E6-8756-474F-B1D7-D7EBBB55C96E}" destId="{43730026-4976-494B-A76F-BC1685F971F4}" srcOrd="3" destOrd="0" presId="urn:microsoft.com/office/officeart/2005/8/layout/pyramid3"/>
    <dgm:cxn modelId="{66BB79CF-40A0-4D58-9C00-15C15D62D627}" type="presParOf" srcId="{43730026-4976-494B-A76F-BC1685F971F4}" destId="{A8FD17D1-8670-4BC0-9E93-FA77DBA57488}" srcOrd="0" destOrd="0" presId="urn:microsoft.com/office/officeart/2005/8/layout/pyramid3"/>
    <dgm:cxn modelId="{64E5AB92-7F20-46FD-ACC9-40FFD8C08909}" type="presParOf" srcId="{43730026-4976-494B-A76F-BC1685F971F4}" destId="{3FD22822-B5CF-43B0-97EC-97A5F6F1D659}" srcOrd="1" destOrd="0" presId="urn:microsoft.com/office/officeart/2005/8/layout/pyramid3"/>
    <dgm:cxn modelId="{984D3372-965C-4BD4-87EC-0A112A109B4E}" type="presParOf" srcId="{B0FC93E6-8756-474F-B1D7-D7EBBB55C96E}" destId="{B5269463-44A0-4631-88B2-C5AF0BFBEF27}" srcOrd="4" destOrd="0" presId="urn:microsoft.com/office/officeart/2005/8/layout/pyramid3"/>
    <dgm:cxn modelId="{1BAE9E18-0216-4389-B2A2-3FABC15A330E}" type="presParOf" srcId="{B5269463-44A0-4631-88B2-C5AF0BFBEF27}" destId="{2CCBBB91-8497-4522-81DE-D0B4431F99A7}" srcOrd="0" destOrd="0" presId="urn:microsoft.com/office/officeart/2005/8/layout/pyramid3"/>
    <dgm:cxn modelId="{60E7D841-24D3-439E-85AF-3E83F77F8C8B}" type="presParOf" srcId="{B5269463-44A0-4631-88B2-C5AF0BFBEF27}" destId="{C2BDBE37-C9D1-4C33-9BE9-6E307652C0E7}" srcOrd="1" destOrd="0" presId="urn:microsoft.com/office/officeart/2005/8/layout/pyramid3"/>
    <dgm:cxn modelId="{03F64098-BA96-4707-A4F6-C43F88327836}" type="presParOf" srcId="{B0FC93E6-8756-474F-B1D7-D7EBBB55C96E}" destId="{A583F2AA-4949-4A14-B5A5-AACC726CCFC3}" srcOrd="5" destOrd="0" presId="urn:microsoft.com/office/officeart/2005/8/layout/pyramid3"/>
    <dgm:cxn modelId="{8FC8A385-7EEA-45AA-8E7E-712DC365CE1D}" type="presParOf" srcId="{A583F2AA-4949-4A14-B5A5-AACC726CCFC3}" destId="{315DD0B5-97A4-4D39-BB30-105E99761560}" srcOrd="0" destOrd="0" presId="urn:microsoft.com/office/officeart/2005/8/layout/pyramid3"/>
    <dgm:cxn modelId="{230A3DF1-5B27-44B8-8A46-61BF782B016E}" type="presParOf" srcId="{A583F2AA-4949-4A14-B5A5-AACC726CCFC3}" destId="{F498DD31-ABFB-4297-8C58-D6CD93725D90}" srcOrd="1" destOrd="0" presId="urn:microsoft.com/office/officeart/2005/8/layout/pyramid3"/>
    <dgm:cxn modelId="{F2D450E3-DFCE-4E4E-84F8-81E57FD3D0FA}" type="presParOf" srcId="{B0FC93E6-8756-474F-B1D7-D7EBBB55C96E}" destId="{F937868E-0CA2-4977-A4CE-7E2EC8CF7B64}" srcOrd="6" destOrd="0" presId="urn:microsoft.com/office/officeart/2005/8/layout/pyramid3"/>
    <dgm:cxn modelId="{B1659624-87A8-4212-877A-B897C6EC5938}" type="presParOf" srcId="{F937868E-0CA2-4977-A4CE-7E2EC8CF7B64}" destId="{C32ED831-862C-4098-BC26-576D9B2B268F}" srcOrd="0" destOrd="0" presId="urn:microsoft.com/office/officeart/2005/8/layout/pyramid3"/>
    <dgm:cxn modelId="{0A06689B-9845-4464-809E-1AED91C657C3}" type="presParOf" srcId="{F937868E-0CA2-4977-A4CE-7E2EC8CF7B64}" destId="{5E637146-1205-49A9-87EF-B69E1CD581A5}" srcOrd="1" destOrd="0" presId="urn:microsoft.com/office/officeart/2005/8/layout/pyramid3"/>
    <dgm:cxn modelId="{273CCC9B-385C-42CF-B072-5E0D2E4B6426}" type="presParOf" srcId="{B0FC93E6-8756-474F-B1D7-D7EBBB55C96E}" destId="{3F733F77-FFB8-4F10-9288-6ED0617BDAB0}" srcOrd="7" destOrd="0" presId="urn:microsoft.com/office/officeart/2005/8/layout/pyramid3"/>
    <dgm:cxn modelId="{2D5834F5-11F8-4436-B3D8-596D63642B8E}" type="presParOf" srcId="{3F733F77-FFB8-4F10-9288-6ED0617BDAB0}" destId="{BECCB14A-5508-40CB-8C7F-FA0D46E2AD87}" srcOrd="0" destOrd="0" presId="urn:microsoft.com/office/officeart/2005/8/layout/pyramid3"/>
    <dgm:cxn modelId="{E5BF0CE2-D49B-496D-850A-A93B913A25E1}" type="presParOf" srcId="{3F733F77-FFB8-4F10-9288-6ED0617BDAB0}" destId="{017125A2-12AD-4C46-AEE6-0D8D40D53A30}" srcOrd="1" destOrd="0" presId="urn:microsoft.com/office/officeart/2005/8/layout/pyramid3"/>
    <dgm:cxn modelId="{B7536332-B90C-458C-AC11-47A8F5C7954D}" type="presParOf" srcId="{B0FC93E6-8756-474F-B1D7-D7EBBB55C96E}" destId="{1EF8C918-9A62-4F20-AC76-C3329AE578E5}" srcOrd="8" destOrd="0" presId="urn:microsoft.com/office/officeart/2005/8/layout/pyramid3"/>
    <dgm:cxn modelId="{27FD7742-ABDE-4352-89B2-4B8F3D742F8B}" type="presParOf" srcId="{1EF8C918-9A62-4F20-AC76-C3329AE578E5}" destId="{1F776B83-E4C2-4602-B99D-D4DB846CD9B2}" srcOrd="0" destOrd="0" presId="urn:microsoft.com/office/officeart/2005/8/layout/pyramid3"/>
    <dgm:cxn modelId="{2D3C3CFE-8FFE-4D04-85AA-4532BC623AE0}" type="presParOf" srcId="{1EF8C918-9A62-4F20-AC76-C3329AE578E5}" destId="{FA9090A6-6A4C-4706-ABC4-43C91F2389B4}" srcOrd="1" destOrd="0" presId="urn:microsoft.com/office/officeart/2005/8/layout/pyramid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378CD-0B9D-4FCB-B65B-4723A6DC3AFC}" type="datetimeFigureOut">
              <a:rPr lang="ru-RU" smtClean="0"/>
              <a:pPr/>
              <a:t>06.06.2017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E9BB9-AB90-4959-A7B4-07DB9D1384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9BB9-AB90-4959-A7B4-07DB9D138476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FDB8-9CEC-44DD-8FA8-D95148AE99FB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BD80-7841-4C44-A724-B53243D39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B243F-BC95-445F-86C3-D7B4B7CFC256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2A4D5-E537-42B9-885E-9C75E0687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A0D84-D788-48CB-BDE3-6DBFE6026114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26C16-ECCF-4AF8-AFDC-203190E617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EADCB-E839-48F3-887C-1FF790582910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89DCE-A5E5-4A95-AFC4-3C573AD0C0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C443-1E90-4096-8115-B41C73F13F70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F7C5C-5751-49E5-84DB-F04182830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2923-636F-4327-A7BE-48EDF7859C38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9E3BD-C5E6-44B8-86AF-7F2AD07E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0C0F9-6213-48FC-A994-F799CD180F40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F1DDF-B3D1-4E9C-AD86-456ADE2082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4D24F-D248-43C7-8F74-CD41A0D707F1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48B7-D344-44BF-91F5-9104688F30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3043A-488E-4376-A798-AF630641096D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A02A-3B1D-47A3-9B0E-5DB21468C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25500-4B4B-4962-B7CA-445D7E9AFFE7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4BADB-AD43-4B87-B626-B140472B53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520D0-F840-4D2B-BE9E-4411F45E4149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A2C6-6047-4B3A-8EFA-023342C1D0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710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84A37F1-4283-4C67-B677-574E846892F7}" type="datetimeFigureOut">
              <a:rPr lang="ru-RU"/>
              <a:pPr>
                <a:defRPr/>
              </a:pPr>
              <a:t>06.06.2017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6A3161-AD18-4D01-822E-42D0E5825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_____Microsoft_Office_Excel_97-20036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jpeg"/><Relationship Id="rId4" Type="http://schemas.openxmlformats.org/officeDocument/2006/relationships/oleObject" Target="../embeddings/_____Microsoft_Office_Excel_97-20037.xls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jpeg"/><Relationship Id="rId5" Type="http://schemas.openxmlformats.org/officeDocument/2006/relationships/oleObject" Target="../embeddings/_____Microsoft_Office_Excel_97-20038.xls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150" y="0"/>
            <a:ext cx="7308850" cy="191611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Администрация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сельского поселения 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Орловского района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</a:rPr>
              <a:t> Ростовской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113"/>
            <a:ext cx="9144000" cy="4941887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endParaRPr lang="ru-RU" b="1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</a:rPr>
              <a:t>Исполнение бюджета </a:t>
            </a:r>
          </a:p>
          <a:p>
            <a:pPr eaLnBrk="1" hangingPunct="1"/>
            <a:r>
              <a:rPr lang="ru-RU" b="1" u="sng" dirty="0" err="1" smtClean="0">
                <a:solidFill>
                  <a:srgbClr val="0000CC"/>
                </a:solidFill>
                <a:latin typeface="Times New Roman" pitchFamily="18" charset="0"/>
              </a:rPr>
              <a:t>Курганенского</a:t>
            </a:r>
            <a:r>
              <a:rPr lang="ru-RU" b="1" u="sng" dirty="0" smtClean="0">
                <a:solidFill>
                  <a:srgbClr val="0000CC"/>
                </a:solidFill>
                <a:latin typeface="Times New Roman" pitchFamily="18" charset="0"/>
              </a:rPr>
              <a:t> сельского поселения </a:t>
            </a:r>
          </a:p>
          <a:p>
            <a:pPr eaLnBrk="1" hangingPunct="1"/>
            <a:r>
              <a:rPr lang="ru-RU" sz="3400" b="1" u="sng" dirty="0" smtClean="0">
                <a:solidFill>
                  <a:srgbClr val="0000CC"/>
                </a:solidFill>
                <a:latin typeface="Times New Roman" pitchFamily="18" charset="0"/>
              </a:rPr>
              <a:t>за 2016год</a:t>
            </a:r>
          </a:p>
        </p:txBody>
      </p:sp>
      <p:pic>
        <p:nvPicPr>
          <p:cNvPr id="13315" name="Picture 6" descr="Запланированный госбюджет оказался несостоятельным &quot; Информационно-аналитический портал Медиа Холдинга АЗЕРРО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налоговых и неналоговых доходов бюджета Курганенского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</p:nvPr>
        </p:nvGraphicFramePr>
        <p:xfrm>
          <a:off x="736600" y="1771650"/>
          <a:ext cx="7516813" cy="4497388"/>
        </p:xfrm>
        <a:graphic>
          <a:graphicData uri="http://schemas.openxmlformats.org/presentationml/2006/ole">
            <p:oleObj spid="_x0000_s2050" name="Worksheet" r:id="rId3" imgW="5381737" imgH="32196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поступления земельного налога в бюджет Курганенского сельского поселения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4098" name="Объект 2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15370" cy="4714908"/>
        </p:xfrm>
        <a:graphic>
          <a:graphicData uri="http://schemas.openxmlformats.org/presentationml/2006/ole">
            <p:oleObj spid="_x0000_s4098" name="Worksheet" r:id="rId3" imgW="5038568" imgH="30766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640763" cy="162877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Динамика расходов бюджета </a:t>
            </a:r>
            <a:r>
              <a:rPr lang="ru-RU" sz="2800" b="1" dirty="0" err="1" smtClean="0">
                <a:solidFill>
                  <a:srgbClr val="C00000"/>
                </a:solidFill>
              </a:rPr>
              <a:t>Курганенского</a:t>
            </a:r>
            <a:r>
              <a:rPr lang="ru-RU" sz="2800" b="1" dirty="0" smtClean="0">
                <a:solidFill>
                  <a:srgbClr val="C00000"/>
                </a:solidFill>
              </a:rPr>
              <a:t> сельского поселения за 2015-2016 годы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en-US" sz="1600" dirty="0" smtClean="0"/>
              <a:t>							</a:t>
            </a:r>
            <a:r>
              <a:rPr lang="ru-RU" sz="1600" b="1" dirty="0" smtClean="0">
                <a:solidFill>
                  <a:srgbClr val="002060"/>
                </a:solidFill>
              </a:rPr>
              <a:t>(тыс. рублей)</a:t>
            </a:r>
            <a:endParaRPr lang="ru-RU" sz="1600" dirty="0" smtClean="0">
              <a:solidFill>
                <a:srgbClr val="002060"/>
              </a:solidFill>
            </a:endParaRPr>
          </a:p>
        </p:txBody>
      </p:sp>
      <p:graphicFrame>
        <p:nvGraphicFramePr>
          <p:cNvPr id="29698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2413" y="1749425"/>
          <a:ext cx="8780462" cy="3798888"/>
        </p:xfrm>
        <a:graphic>
          <a:graphicData uri="http://schemas.openxmlformats.org/presentationml/2006/ole">
            <p:oleObj spid="_x0000_s29698" name="Worksheet" r:id="rId4" imgW="5305296" imgH="22954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Заголовок 1"/>
          <p:cNvSpPr>
            <a:spLocks noGrp="1"/>
          </p:cNvSpPr>
          <p:nvPr>
            <p:ph type="title"/>
          </p:nvPr>
        </p:nvSpPr>
        <p:spPr>
          <a:xfrm>
            <a:off x="2843213" y="0"/>
            <a:ext cx="6300787" cy="2105025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7030A0"/>
                </a:solidFill>
              </a:rPr>
              <a:t>Расходы бюджета </a:t>
            </a:r>
            <a:r>
              <a:rPr lang="ru-RU" sz="3200" b="1" dirty="0" err="1" smtClean="0">
                <a:solidFill>
                  <a:srgbClr val="7030A0"/>
                </a:solidFill>
              </a:rPr>
              <a:t>Курганенского</a:t>
            </a:r>
            <a:r>
              <a:rPr lang="ru-RU" sz="3200" b="1" dirty="0" smtClean="0">
                <a:solidFill>
                  <a:srgbClr val="7030A0"/>
                </a:solidFill>
              </a:rPr>
              <a:t> сельского поселения за 2016 году</a:t>
            </a:r>
            <a:br>
              <a:rPr lang="ru-RU" sz="3200" b="1" dirty="0" smtClean="0">
                <a:solidFill>
                  <a:srgbClr val="7030A0"/>
                </a:solidFill>
              </a:rPr>
            </a:br>
            <a:r>
              <a:rPr lang="ru-RU" sz="3200" b="1" dirty="0" smtClean="0">
                <a:solidFill>
                  <a:srgbClr val="7030A0"/>
                </a:solidFill>
              </a:rPr>
              <a:t> на культуру  –</a:t>
            </a:r>
            <a:r>
              <a:rPr lang="ru-RU" sz="3200" b="1" dirty="0" smtClean="0">
                <a:solidFill>
                  <a:srgbClr val="E46C0A"/>
                </a:solidFill>
              </a:rPr>
              <a:t/>
            </a:r>
            <a:br>
              <a:rPr lang="ru-RU" sz="3200" b="1" dirty="0" smtClean="0">
                <a:solidFill>
                  <a:srgbClr val="E46C0A"/>
                </a:solidFill>
              </a:rPr>
            </a:br>
            <a:r>
              <a:rPr lang="ru-RU" sz="3200" b="1" dirty="0" smtClean="0">
                <a:solidFill>
                  <a:srgbClr val="E46C0A"/>
                </a:solidFill>
              </a:rPr>
              <a:t>3995,1 тыс.рублей</a:t>
            </a: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/>
        </p:nvGraphicFramePr>
        <p:xfrm>
          <a:off x="0" y="2057400"/>
          <a:ext cx="9144000" cy="4800600"/>
        </p:xfrm>
        <a:graphic>
          <a:graphicData uri="http://schemas.openxmlformats.org/presentationml/2006/ole">
            <p:oleObj spid="_x0000_s41987" name="Worksheet" r:id="rId4" imgW="4286361" imgH="2562149" progId="Excel.Sheet.8">
              <p:embed/>
            </p:oleObj>
          </a:graphicData>
        </a:graphic>
      </p:graphicFrame>
      <p:pic>
        <p:nvPicPr>
          <p:cNvPr id="41989" name="Picture 5" descr="http://im0-tub-ru.yandex.net/i?id=c4dc399029384830c508477665d8e826&amp;n=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8432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Структура муниципальных программ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в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2016 году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1071546"/>
          <a:ext cx="8858312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A12811A-EE5A-446F-BCBB-76F81238FB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DA12811A-EE5A-446F-BCBB-76F81238FB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5E7FF65-B4E0-4AF2-8FCA-FF02EE16CD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95E7FF65-B4E0-4AF2-8FCA-FF02EE16CD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C11232-18A5-4651-B117-748326405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4BC11232-18A5-4651-B117-748326405A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8FD17D1-8670-4BC0-9E93-FA77DBA57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A8FD17D1-8670-4BC0-9E93-FA77DBA574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CBBB91-8497-4522-81DE-D0B4431F99A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2CCBBB91-8497-4522-81DE-D0B4431F99A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15DD0B5-97A4-4D39-BB30-105E997615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graphicEl>
                                              <a:dgm id="{315DD0B5-97A4-4D39-BB30-105E997615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32ED831-862C-4098-BC26-576D9B2B26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graphicEl>
                                              <a:dgm id="{C32ED831-862C-4098-BC26-576D9B2B26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ECCB14A-5508-40CB-8C7F-FA0D46E2A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graphicEl>
                                              <a:dgm id="{BECCB14A-5508-40CB-8C7F-FA0D46E2A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F776B83-E4C2-4602-B99D-D4DB846CD9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graphicEl>
                                              <a:dgm id="{1F776B83-E4C2-4602-B99D-D4DB846CD9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0"/>
            <a:ext cx="6264275" cy="1417638"/>
          </a:xfrm>
          <a:blipFill>
            <a:blip r:embed="rId4" cstate="print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chemeClr val="accent2"/>
                </a:solidFill>
              </a:rPr>
              <a:t>Расходы бюджета </a:t>
            </a:r>
            <a:r>
              <a:rPr lang="ru-RU" sz="2700" b="1" dirty="0" err="1" smtClean="0">
                <a:solidFill>
                  <a:schemeClr val="accent2"/>
                </a:solidFill>
              </a:rPr>
              <a:t>Курганенского</a:t>
            </a:r>
            <a:r>
              <a:rPr lang="ru-RU" sz="2700" b="1" dirty="0" smtClean="0">
                <a:solidFill>
                  <a:schemeClr val="accent2"/>
                </a:solidFill>
              </a:rPr>
              <a:t> сельского поселения за 2016 год на жилищно-коммунальное хозяйство – 2491,3 тыс.рублей</a:t>
            </a:r>
          </a:p>
        </p:txBody>
      </p:sp>
      <p:graphicFrame>
        <p:nvGraphicFramePr>
          <p:cNvPr id="43011" name="Диаграмма 4"/>
          <p:cNvGraphicFramePr>
            <a:graphicFrameLocks/>
          </p:cNvGraphicFramePr>
          <p:nvPr/>
        </p:nvGraphicFramePr>
        <p:xfrm>
          <a:off x="0" y="1643050"/>
          <a:ext cx="9144000" cy="4786345"/>
        </p:xfrm>
        <a:graphic>
          <a:graphicData uri="http://schemas.openxmlformats.org/presentationml/2006/ole">
            <p:oleObj spid="_x0000_s43011" name="Worksheet" r:id="rId5" imgW="8001044" imgH="2819400" progId="Excel.Sheet.8">
              <p:embed/>
            </p:oleObj>
          </a:graphicData>
        </a:graphic>
      </p:graphicFrame>
      <p:pic>
        <p:nvPicPr>
          <p:cNvPr id="43013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Сад мой - душа моя.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-71462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https://i.mycdn.me/image?id=519211259749&amp;t=3&amp;plc=WEB&amp;tkn=*yLdR5D7qXJG2I5RndkKRrPjVuf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71480"/>
            <a:ext cx="9144000" cy="6286520"/>
          </a:xfrm>
          <a:prstGeom prst="rect">
            <a:avLst/>
          </a:prstGeom>
          <a:noFill/>
        </p:spPr>
      </p:pic>
      <p:sp>
        <p:nvSpPr>
          <p:cNvPr id="6" name="Стрелка вправо с вырезом 5"/>
          <p:cNvSpPr/>
          <p:nvPr/>
        </p:nvSpPr>
        <p:spPr>
          <a:xfrm rot="20090647">
            <a:off x="929332" y="1930824"/>
            <a:ext cx="8164706" cy="3090951"/>
          </a:xfrm>
          <a:prstGeom prst="notch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Проведение единой бюджетной и налоговой политики позволило обеспечить сбалансированность бюджета </a:t>
            </a:r>
            <a:r>
              <a:rPr lang="ru-RU" dirty="0" err="1" smtClean="0"/>
              <a:t>Курганенского</a:t>
            </a:r>
            <a:r>
              <a:rPr lang="ru-RU" dirty="0" smtClean="0"/>
              <a:t> сельского поселения Орловского </a:t>
            </a:r>
            <a:r>
              <a:rPr lang="ru-RU" dirty="0"/>
              <a:t>района и выполнение поставленных Президентом России, Губернатором области, Главой Администрации стратегических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14282" y="357166"/>
          <a:ext cx="8715436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785938" y="5429250"/>
            <a:ext cx="6286500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Отчет опубликован на официальном сайте Администрации Орловского района и  официальном издании  «Вестнике Власти»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20.04.2017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428625" y="5500688"/>
            <a:ext cx="1143000" cy="7143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0"/>
            <a:ext cx="8461375" cy="192881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Курганенского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Орловского района за 2016 год осуществлялось на основе: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8" y="2286001"/>
            <a:ext cx="8572500" cy="3714768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92D050"/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17375E"/>
                </a:solidFill>
                <a:latin typeface="Times New Roman" pitchFamily="18" charset="0"/>
                <a:cs typeface="Times New Roman" pitchFamily="18" charset="0"/>
              </a:rPr>
              <a:t>Положений послания Президента РФ  Федеральному Собранию РФ, определяющих бюджетную политику в РФ</a:t>
            </a:r>
          </a:p>
          <a:p>
            <a:pPr>
              <a:defRPr/>
            </a:pPr>
            <a:r>
              <a:rPr lang="ru-RU" b="1" dirty="0" smtClean="0">
                <a:solidFill>
                  <a:srgbClr val="4F6228"/>
                </a:solidFill>
                <a:latin typeface="Times New Roman" pitchFamily="18" charset="0"/>
                <a:cs typeface="Times New Roman" pitchFamily="18" charset="0"/>
              </a:rPr>
              <a:t>Указов Президента РФ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Основных направлений бюджетной и налоговой политики 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Курганенского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Орловского района</a:t>
            </a:r>
          </a:p>
          <a:p>
            <a:pPr>
              <a:buFont typeface="Arial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428625" y="404813"/>
            <a:ext cx="8258175" cy="431800"/>
          </a:xfrm>
        </p:spPr>
        <p:txBody>
          <a:bodyPr/>
          <a:lstStyle/>
          <a:p>
            <a:r>
              <a:rPr lang="ru-RU" sz="1800" b="1" dirty="0" smtClean="0">
                <a:latin typeface="Times New Roman" pitchFamily="18" charset="0"/>
              </a:rPr>
              <a:t>Основные направления  бюджетной и налоговой политики </a:t>
            </a:r>
            <a:r>
              <a:rPr lang="ru-RU" sz="1800" b="1" dirty="0" err="1" smtClean="0">
                <a:latin typeface="Times New Roman" pitchFamily="18" charset="0"/>
              </a:rPr>
              <a:t>Курганенского</a:t>
            </a:r>
            <a:r>
              <a:rPr lang="ru-RU" sz="1800" b="1" dirty="0" smtClean="0">
                <a:latin typeface="Times New Roman" pitchFamily="18" charset="0"/>
              </a:rPr>
              <a:t> сельского поселения Орловского района в 2016 году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26627" name="AutoShape 2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AutoShape 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9" name="AutoShape 6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0" name="AutoShape 8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1" name="AutoShape 10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2" name="AutoShape 14" descr="Картинки по запросу бюджетная политика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AutoShape 16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4" name="AutoShape 18" descr="Картинки по запросу основные направления бюджетной политики картин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5" name="Oval 4"/>
          <p:cNvSpPr>
            <a:spLocks noChangeArrowheads="1"/>
          </p:cNvSpPr>
          <p:nvPr/>
        </p:nvSpPr>
        <p:spPr bwMode="auto">
          <a:xfrm>
            <a:off x="395288" y="836613"/>
            <a:ext cx="8353425" cy="57626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Совершенствование налоговой политики и нормативно – правового регулирования бюджетного </a:t>
            </a:r>
          </a:p>
          <a:p>
            <a:pPr algn="ctr"/>
            <a:r>
              <a:rPr lang="ru-RU" sz="1400"/>
              <a:t>процесса</a:t>
            </a:r>
          </a:p>
          <a:p>
            <a:pPr algn="ctr"/>
            <a:endParaRPr lang="ru-RU" sz="1400"/>
          </a:p>
        </p:txBody>
      </p:sp>
      <p:sp>
        <p:nvSpPr>
          <p:cNvPr id="26636" name="Oval 6"/>
          <p:cNvSpPr>
            <a:spLocks noChangeArrowheads="1"/>
          </p:cNvSpPr>
          <p:nvPr/>
        </p:nvSpPr>
        <p:spPr bwMode="auto">
          <a:xfrm>
            <a:off x="395288" y="1557338"/>
            <a:ext cx="8424862" cy="287337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Укрепление налогового потенциала, увеличение собираемости налогов</a:t>
            </a:r>
          </a:p>
        </p:txBody>
      </p:sp>
      <p:sp>
        <p:nvSpPr>
          <p:cNvPr id="26637" name="Oval 5"/>
          <p:cNvSpPr>
            <a:spLocks noChangeArrowheads="1"/>
          </p:cNvSpPr>
          <p:nvPr/>
        </p:nvSpPr>
        <p:spPr bwMode="auto">
          <a:xfrm>
            <a:off x="323850" y="1989138"/>
            <a:ext cx="8640763" cy="3603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1400"/>
              <a:t>Оценка эффективности налоговых льгот</a:t>
            </a:r>
          </a:p>
        </p:txBody>
      </p:sp>
      <p:sp>
        <p:nvSpPr>
          <p:cNvPr id="26638" name="Oval 5"/>
          <p:cNvSpPr>
            <a:spLocks noChangeArrowheads="1"/>
          </p:cNvSpPr>
          <p:nvPr/>
        </p:nvSpPr>
        <p:spPr bwMode="auto">
          <a:xfrm>
            <a:off x="323850" y="2492375"/>
            <a:ext cx="8424863" cy="3603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Развитие долгосрочного планирования</a:t>
            </a:r>
          </a:p>
        </p:txBody>
      </p:sp>
      <p:sp>
        <p:nvSpPr>
          <p:cNvPr id="12303" name="Oval 7"/>
          <p:cNvSpPr>
            <a:spLocks noChangeArrowheads="1"/>
          </p:cNvSpPr>
          <p:nvPr/>
        </p:nvSpPr>
        <p:spPr bwMode="auto">
          <a:xfrm>
            <a:off x="250825" y="2924175"/>
            <a:ext cx="8569325" cy="72072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</a:schemeClr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1400" dirty="0"/>
              <a:t>Совершенствование а в сфере межбюджетных отношений и повышение </a:t>
            </a:r>
          </a:p>
          <a:p>
            <a:pPr algn="ctr">
              <a:defRPr/>
            </a:pPr>
            <a:r>
              <a:rPr lang="ru-RU" sz="1400" dirty="0"/>
              <a:t>сбалансированности местных бюджетов</a:t>
            </a:r>
          </a:p>
        </p:txBody>
      </p:sp>
      <p:sp>
        <p:nvSpPr>
          <p:cNvPr id="26640" name="Oval 6"/>
          <p:cNvSpPr>
            <a:spLocks noChangeArrowheads="1"/>
          </p:cNvSpPr>
          <p:nvPr/>
        </p:nvSpPr>
        <p:spPr bwMode="auto">
          <a:xfrm>
            <a:off x="250825" y="3716338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Инвестиции в человеческий капитал</a:t>
            </a:r>
          </a:p>
        </p:txBody>
      </p:sp>
      <p:sp>
        <p:nvSpPr>
          <p:cNvPr id="26641" name="Oval 6"/>
          <p:cNvSpPr>
            <a:spLocks noChangeArrowheads="1"/>
          </p:cNvSpPr>
          <p:nvPr/>
        </p:nvSpPr>
        <p:spPr bwMode="auto">
          <a:xfrm>
            <a:off x="250825" y="4221163"/>
            <a:ext cx="8496300" cy="287337"/>
          </a:xfrm>
          <a:prstGeom prst="roundRect">
            <a:avLst>
              <a:gd name="adj" fmla="val 16667"/>
            </a:avLst>
          </a:prstGeom>
          <a:solidFill>
            <a:srgbClr val="FF66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Реализация Указов Президента РФ</a:t>
            </a:r>
          </a:p>
        </p:txBody>
      </p:sp>
      <p:sp>
        <p:nvSpPr>
          <p:cNvPr id="26642" name="Oval 6"/>
          <p:cNvSpPr>
            <a:spLocks noChangeArrowheads="1"/>
          </p:cNvSpPr>
          <p:nvPr/>
        </p:nvSpPr>
        <p:spPr bwMode="auto">
          <a:xfrm>
            <a:off x="250825" y="4652963"/>
            <a:ext cx="8569325" cy="360362"/>
          </a:xfrm>
          <a:prstGeom prst="roundRect">
            <a:avLst>
              <a:gd name="adj" fmla="val 16667"/>
            </a:avLst>
          </a:prstGeom>
          <a:solidFill>
            <a:srgbClr val="8080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Социальная поддержка населения</a:t>
            </a:r>
          </a:p>
        </p:txBody>
      </p:sp>
      <p:sp>
        <p:nvSpPr>
          <p:cNvPr id="26643" name="Oval 6"/>
          <p:cNvSpPr>
            <a:spLocks noChangeArrowheads="1"/>
          </p:cNvSpPr>
          <p:nvPr/>
        </p:nvSpPr>
        <p:spPr bwMode="auto">
          <a:xfrm>
            <a:off x="250825" y="5157788"/>
            <a:ext cx="8569325" cy="431800"/>
          </a:xfrm>
          <a:prstGeom prst="roundRect">
            <a:avLst>
              <a:gd name="adj" fmla="val 16667"/>
            </a:avLst>
          </a:prstGeom>
          <a:solidFill>
            <a:srgbClr val="00CC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Поддержка предпринимательской и инвестиционной активности, стимулирование экономического </a:t>
            </a:r>
          </a:p>
          <a:p>
            <a:pPr algn="ctr"/>
            <a:r>
              <a:rPr lang="ru-RU" sz="1400"/>
              <a:t>развития</a:t>
            </a:r>
          </a:p>
        </p:txBody>
      </p:sp>
      <p:sp>
        <p:nvSpPr>
          <p:cNvPr id="26644" name="Oval 6"/>
          <p:cNvSpPr>
            <a:spLocks noChangeArrowheads="1"/>
          </p:cNvSpPr>
          <p:nvPr/>
        </p:nvSpPr>
        <p:spPr bwMode="auto">
          <a:xfrm>
            <a:off x="250825" y="5661025"/>
            <a:ext cx="8569325" cy="504825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dirty="0"/>
              <a:t>Предоставление качественных муниципальных услуг</a:t>
            </a:r>
          </a:p>
        </p:txBody>
      </p:sp>
      <p:sp>
        <p:nvSpPr>
          <p:cNvPr id="26645" name="Oval 6"/>
          <p:cNvSpPr>
            <a:spLocks noChangeArrowheads="1"/>
          </p:cNvSpPr>
          <p:nvPr/>
        </p:nvSpPr>
        <p:spPr bwMode="auto">
          <a:xfrm>
            <a:off x="250825" y="6237288"/>
            <a:ext cx="8569325" cy="287337"/>
          </a:xfrm>
          <a:prstGeom prst="roundRect">
            <a:avLst>
              <a:gd name="adj" fmla="val 16667"/>
            </a:avLst>
          </a:prstGeom>
          <a:solidFill>
            <a:srgbClr val="CC99FF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Соблюдение взвешенной долговой политики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214290"/>
          <a:ext cx="8429684" cy="6429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  <a:noFill/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  <a:latin typeface="Arial" charset="0"/>
              </a:rPr>
              <a:t>Основные характеристики  бюджета </a:t>
            </a:r>
            <a:r>
              <a:rPr lang="ru-RU" sz="1800" b="1" dirty="0" err="1" smtClean="0">
                <a:solidFill>
                  <a:srgbClr val="FF0000"/>
                </a:solidFill>
                <a:latin typeface="Arial" charset="0"/>
              </a:rPr>
              <a:t>Курганенского</a:t>
            </a:r>
            <a:r>
              <a:rPr lang="ru-RU" sz="1800" b="1" dirty="0" smtClean="0">
                <a:solidFill>
                  <a:srgbClr val="FF0000"/>
                </a:solidFill>
                <a:latin typeface="Arial" charset="0"/>
              </a:rPr>
              <a:t> сельского поселения Орловского района за 2016 год</a:t>
            </a:r>
            <a:br>
              <a:rPr lang="ru-RU" sz="18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ru-RU" sz="1800" dirty="0" smtClean="0">
                <a:solidFill>
                  <a:schemeClr val="accent2"/>
                </a:solidFill>
                <a:latin typeface="Arial" charset="0"/>
              </a:rPr>
              <a:t/>
            </a:r>
            <a:br>
              <a:rPr lang="ru-RU" sz="1800" dirty="0" smtClean="0">
                <a:solidFill>
                  <a:schemeClr val="accent2"/>
                </a:solidFill>
                <a:latin typeface="Arial" charset="0"/>
              </a:rPr>
            </a:br>
            <a:r>
              <a:rPr lang="ru-RU" sz="1200" dirty="0" smtClean="0">
                <a:solidFill>
                  <a:schemeClr val="accent2"/>
                </a:solidFill>
                <a:latin typeface="Arial" charset="0"/>
              </a:rPr>
              <a:t>                                                                                                                                                                      тыс.рублей</a:t>
            </a:r>
          </a:p>
        </p:txBody>
      </p:sp>
      <p:graphicFrame>
        <p:nvGraphicFramePr>
          <p:cNvPr id="32901" name="Group 133"/>
          <p:cNvGraphicFramePr>
            <a:graphicFrameLocks noGrp="1"/>
          </p:cNvGraphicFramePr>
          <p:nvPr>
            <p:ph sz="half" idx="2"/>
          </p:nvPr>
        </p:nvGraphicFramePr>
        <p:xfrm>
          <a:off x="500034" y="1571612"/>
          <a:ext cx="8429684" cy="2967890"/>
        </p:xfrm>
        <a:graphic>
          <a:graphicData uri="http://schemas.openxmlformats.org/drawingml/2006/table">
            <a:tbl>
              <a:tblPr/>
              <a:tblGrid>
                <a:gridCol w="2136027"/>
                <a:gridCol w="1150120"/>
                <a:gridCol w="1143008"/>
                <a:gridCol w="1143008"/>
                <a:gridCol w="1285885"/>
                <a:gridCol w="1571636"/>
              </a:tblGrid>
              <a:tr h="310465"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2015 год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2016 год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Динамика к 2015 году, %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4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eaLnBrk="0" fontAlgn="base" hangingPunct="0"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2000" b="1" i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Доходы,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8361,9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11947,0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12628,8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105,7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4F6228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151,0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059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en-US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I</a:t>
                      </a: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Расходы, всего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8379,2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12847,1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11599,7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90,3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138,4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930">
                <a:tc>
                  <a:txBody>
                    <a:bodyPr/>
                    <a:lstStyle/>
                    <a:p>
                      <a:pPr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 I I</a:t>
                      </a:r>
                      <a:r>
                        <a:rPr lang="ru-RU" sz="2000" b="1" i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Дефицит-Профицит+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17,3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900,1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eaLnBrk="0" fontAlgn="base" hangingPunct="0">
                        <a:spcBef>
                          <a:spcPts val="48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rgbClr val="1F497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+1029,1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доходов бюджета </a:t>
            </a:r>
            <a:r>
              <a:rPr lang="ru-RU" sz="2400" b="1" dirty="0" err="1" smtClean="0">
                <a:solidFill>
                  <a:srgbClr val="C00000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  <a:t> сельского поселения</a:t>
            </a:r>
            <a:br>
              <a:rPr lang="ru-RU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200" dirty="0" smtClean="0"/>
              <a:t>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44034" name="Объект 5"/>
          <p:cNvGraphicFramePr>
            <a:graphicFrameLocks noGrp="1"/>
          </p:cNvGraphicFramePr>
          <p:nvPr>
            <p:ph idx="1"/>
          </p:nvPr>
        </p:nvGraphicFramePr>
        <p:xfrm>
          <a:off x="546100" y="1774825"/>
          <a:ext cx="7764463" cy="4516438"/>
        </p:xfrm>
        <a:graphic>
          <a:graphicData uri="http://schemas.openxmlformats.org/presentationml/2006/ole">
            <p:oleObj spid="_x0000_s44034" name="Worksheet" r:id="rId3" imgW="5829402" imgH="33909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1301750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rgbClr val="C00000"/>
                </a:solidFill>
              </a:rPr>
              <a:t>Расходы бюджета </a:t>
            </a:r>
            <a:r>
              <a:rPr lang="ru-RU" sz="2800" b="1" dirty="0" err="1" smtClean="0">
                <a:solidFill>
                  <a:srgbClr val="C00000"/>
                </a:solidFill>
              </a:rPr>
              <a:t>Курганенского</a:t>
            </a:r>
            <a:r>
              <a:rPr lang="ru-RU" sz="2800" b="1" dirty="0" smtClean="0">
                <a:solidFill>
                  <a:srgbClr val="C00000"/>
                </a:solidFill>
              </a:rPr>
              <a:t> сельского поселения за 2016 год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11599,8  тыс.рублей</a:t>
            </a:r>
            <a:endParaRPr lang="ru-RU" sz="2800" dirty="0" smtClean="0">
              <a:solidFill>
                <a:srgbClr val="C00000"/>
              </a:solidFill>
            </a:endParaRPr>
          </a:p>
        </p:txBody>
      </p:sp>
      <p:graphicFrame>
        <p:nvGraphicFramePr>
          <p:cNvPr id="317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342900" y="1646238"/>
          <a:ext cx="8297863" cy="4400550"/>
        </p:xfrm>
        <a:graphic>
          <a:graphicData uri="http://schemas.openxmlformats.org/presentationml/2006/ole">
            <p:oleObj spid="_x0000_s31746" name="Worksheet" r:id="rId4" imgW="8315345" imgH="44101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Динамика исполнения расходов  бюджета</a:t>
            </a:r>
            <a: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 </a:t>
            </a:r>
            <a:r>
              <a:rPr lang="ru-RU" sz="2400" b="1" dirty="0" err="1" smtClean="0">
                <a:solidFill>
                  <a:srgbClr val="17375E"/>
                </a:solidFill>
                <a:latin typeface="Times New Roman" pitchFamily="18" charset="0"/>
              </a:rPr>
              <a:t>Курганенского</a:t>
            </a:r>
            <a: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  <a:t> сельского поселения  </a:t>
            </a:r>
            <a:br>
              <a:rPr lang="ru-RU" sz="2400" b="1" dirty="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dirty="0" smtClean="0">
                <a:solidFill>
                  <a:srgbClr val="17375E"/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тыс. рублей</a:t>
            </a:r>
            <a:r>
              <a:rPr lang="en-US" sz="1600" dirty="0" smtClean="0"/>
              <a:t>)</a:t>
            </a:r>
            <a:endParaRPr lang="ru-RU" sz="1600" dirty="0" smtClean="0"/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60325" y="1531938"/>
          <a:ext cx="8736013" cy="4762500"/>
        </p:xfrm>
        <a:graphic>
          <a:graphicData uri="http://schemas.openxmlformats.org/presentationml/2006/ole">
            <p:oleObj spid="_x0000_s1026" name="Worksheet" r:id="rId3" imgW="5696038" imgH="3105302" progId="Excel.Shee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2385</TotalTime>
  <Words>480</Words>
  <Application>Microsoft Office PowerPoint</Application>
  <PresentationFormat>Экран (4:3)</PresentationFormat>
  <Paragraphs>79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Worksheet</vt:lpstr>
      <vt:lpstr>Лист Microsoft Office Excel 97-2003</vt:lpstr>
      <vt:lpstr>Администрация  Курганенского сельского поселения  Орловского района  Ростовской области</vt:lpstr>
      <vt:lpstr>Слайд 2</vt:lpstr>
      <vt:lpstr>Исполнение бюджета Курганенского сельского поселения Орловского района за 2016 год осуществлялось на основе:</vt:lpstr>
      <vt:lpstr>Основные направления  бюджетной и налоговой политики Курганенского сельского поселения Орловского района в 2016 году </vt:lpstr>
      <vt:lpstr>Слайд 5</vt:lpstr>
      <vt:lpstr>Основные характеристики  бюджета Курганенского сельского поселения Орловского района за 2016 год                                                                                                                                                                        тыс.рублей</vt:lpstr>
      <vt:lpstr>Динамика исполнения доходов бюджета Курганенского сельского поселения   (тыс. рублей)</vt:lpstr>
      <vt:lpstr>Расходы бюджета Курганенского сельского поселения за 2016 год 11599,8  тыс.рублей</vt:lpstr>
      <vt:lpstr>Динамика исполнения расходов  бюджета   Курганенского сельского поселения            (тыс. рублей)</vt:lpstr>
      <vt:lpstr>Динамика исполнения налоговых и неналоговых доходов бюджета Курганенского сельского поселения        (тыс. рублей)</vt:lpstr>
      <vt:lpstr>Динамика поступления земельного налога в бюджет Курганенского сельского поселения        (тыс. рублей)</vt:lpstr>
      <vt:lpstr>  Динамика расходов бюджета Курганенского сельского поселения за 2015-2016 годы         (тыс. рублей)</vt:lpstr>
      <vt:lpstr>Расходы бюджета Курганенского сельского поселения за 2016 году  на культуру  – 3995,1 тыс.рублей</vt:lpstr>
      <vt:lpstr>Структура муниципальных программ Курганенского сельского поселения в 2016 году</vt:lpstr>
      <vt:lpstr>Слайд 15</vt:lpstr>
      <vt:lpstr>Расходы бюджета Курганенского сельского поселения за 2016 год на жилищно-коммунальное хозяйство – 2491,3 тыс.рублей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</dc:title>
  <dc:creator>User</dc:creator>
  <cp:lastModifiedBy>user</cp:lastModifiedBy>
  <cp:revision>237</cp:revision>
  <dcterms:created xsi:type="dcterms:W3CDTF">2012-10-21T15:40:11Z</dcterms:created>
  <dcterms:modified xsi:type="dcterms:W3CDTF">2017-06-06T07:45:19Z</dcterms:modified>
</cp:coreProperties>
</file>