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99" r:id="rId3"/>
    <p:sldId id="300" r:id="rId4"/>
    <p:sldId id="256" r:id="rId5"/>
    <p:sldId id="257" r:id="rId6"/>
    <p:sldId id="287" r:id="rId7"/>
    <p:sldId id="294" r:id="rId8"/>
    <p:sldId id="288" r:id="rId9"/>
    <p:sldId id="297" r:id="rId10"/>
    <p:sldId id="293" r:id="rId11"/>
    <p:sldId id="289" r:id="rId12"/>
    <p:sldId id="263" r:id="rId13"/>
    <p:sldId id="303" r:id="rId14"/>
    <p:sldId id="272" r:id="rId15"/>
    <p:sldId id="301" r:id="rId16"/>
    <p:sldId id="302" r:id="rId17"/>
    <p:sldId id="274" r:id="rId18"/>
    <p:sldId id="275" r:id="rId19"/>
    <p:sldId id="276" r:id="rId20"/>
    <p:sldId id="277" r:id="rId21"/>
    <p:sldId id="298" r:id="rId2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206" autoAdjust="0"/>
    <p:restoredTop sz="88362" autoAdjust="0"/>
  </p:normalViewPr>
  <p:slideViewPr>
    <p:cSldViewPr>
      <p:cViewPr>
        <p:scale>
          <a:sx n="70" d="100"/>
          <a:sy n="70" d="100"/>
        </p:scale>
        <p:origin x="-1728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4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000000"/>
          </a:solidFill>
          <a:prstDash val="solid"/>
        </a:ln>
      </c:spPr>
    </c:sideWall>
    <c:backWall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7760497667185097E-2"/>
          <c:y val="0.10509554140127393"/>
          <c:w val="0.91135303265940915"/>
          <c:h val="0.7738853503184716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FFFF"/>
            </a:solidFill>
            <a:ln w="16551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6.5398336256178486E-5"/>
                  <c:y val="7.294199042094171E-2"/>
                </c:manualLayout>
              </c:layout>
              <c:showVal val="1"/>
            </c:dLbl>
            <c:dLbl>
              <c:idx val="1"/>
              <c:layout>
                <c:manualLayout>
                  <c:x val="-6.8432881452772445E-3"/>
                  <c:y val="7.1457715749123157E-2"/>
                </c:manualLayout>
              </c:layout>
              <c:showVal val="1"/>
            </c:dLbl>
            <c:dLbl>
              <c:idx val="2"/>
              <c:layout>
                <c:manualLayout>
                  <c:x val="-9.0864681356123585E-3"/>
                  <c:y val="6.3881108674833667E-2"/>
                </c:manualLayout>
              </c:layout>
              <c:showVal val="1"/>
            </c:dLbl>
            <c:dLbl>
              <c:idx val="3"/>
              <c:layout>
                <c:manualLayout>
                  <c:x val="2.2885094216446727E-2"/>
                  <c:y val="-2.3737079480427907E-2"/>
                </c:manualLayout>
              </c:layout>
              <c:showVal val="1"/>
            </c:dLbl>
            <c:dLbl>
              <c:idx val="4"/>
              <c:layout>
                <c:manualLayout>
                  <c:x val="2.0642037594944103E-2"/>
                  <c:y val="-1.9079232669104423E-2"/>
                </c:manualLayout>
              </c:layout>
              <c:showVal val="1"/>
            </c:dLbl>
            <c:numFmt formatCode="#,##0.0" sourceLinked="0"/>
            <c:spPr>
              <a:noFill/>
              <a:ln w="33102">
                <a:noFill/>
              </a:ln>
            </c:spPr>
            <c:txPr>
              <a:bodyPr/>
              <a:lstStyle/>
              <a:p>
                <a:pPr>
                  <a:defRPr sz="136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Факт 2016</c:v>
                </c:pt>
                <c:pt idx="1">
                  <c:v>2017 нач.</c:v>
                </c:pt>
                <c:pt idx="2">
                  <c:v>план-2018</c:v>
                </c:pt>
                <c:pt idx="3">
                  <c:v>план-2019</c:v>
                </c:pt>
                <c:pt idx="4">
                  <c:v>план-2020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12628.8</c:v>
                </c:pt>
                <c:pt idx="1">
                  <c:v>5348</c:v>
                </c:pt>
                <c:pt idx="2">
                  <c:v>5882.1</c:v>
                </c:pt>
                <c:pt idx="3">
                  <c:v>5207.8</c:v>
                </c:pt>
                <c:pt idx="4">
                  <c:v>4948.5</c:v>
                </c:pt>
              </c:numCache>
            </c:numRef>
          </c:val>
          <c:shape val="cylinder"/>
        </c:ser>
        <c:gapDepth val="0"/>
        <c:shape val="box"/>
        <c:axId val="131462272"/>
        <c:axId val="131464576"/>
        <c:axId val="0"/>
      </c:bar3DChart>
      <c:catAx>
        <c:axId val="131462272"/>
        <c:scaling>
          <c:orientation val="minMax"/>
        </c:scaling>
        <c:axPos val="b"/>
        <c:numFmt formatCode="General" sourceLinked="1"/>
        <c:tickLblPos val="low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31464576"/>
        <c:crosses val="autoZero"/>
        <c:auto val="1"/>
        <c:lblAlgn val="ctr"/>
        <c:lblOffset val="100"/>
        <c:tickLblSkip val="1"/>
        <c:tickMarkSkip val="1"/>
      </c:catAx>
      <c:valAx>
        <c:axId val="131464576"/>
        <c:scaling>
          <c:orientation val="minMax"/>
        </c:scaling>
        <c:axPos val="l"/>
        <c:majorGridlines>
          <c:spPr>
            <a:ln w="4138">
              <a:solidFill>
                <a:srgbClr val="000000"/>
              </a:solidFill>
              <a:prstDash val="sysDash"/>
            </a:ln>
          </c:spPr>
        </c:majorGridlines>
        <c:numFmt formatCode="#,##0" sourceLinked="0"/>
        <c:tickLblPos val="nextTo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31462272"/>
        <c:crosses val="autoZero"/>
        <c:crossBetween val="between"/>
      </c:valAx>
      <c:spPr>
        <a:noFill/>
        <a:ln w="33102">
          <a:noFill/>
        </a:ln>
      </c:spPr>
    </c:plotArea>
    <c:legend>
      <c:legendPos val="t"/>
      <c:layout>
        <c:manualLayout>
          <c:xMode val="edge"/>
          <c:yMode val="edge"/>
          <c:x val="0.4370139968895802"/>
          <c:y val="3.1847133757961798E-3"/>
          <c:w val="0.15396578538102648"/>
          <c:h val="7.6433121019108305E-2"/>
        </c:manualLayout>
      </c:layout>
      <c:spPr>
        <a:noFill/>
        <a:ln w="4138">
          <a:solidFill>
            <a:srgbClr val="000000"/>
          </a:solidFill>
          <a:prstDash val="solid"/>
        </a:ln>
      </c:spPr>
      <c:txPr>
        <a:bodyPr/>
        <a:lstStyle/>
        <a:p>
          <a:pPr>
            <a:defRPr sz="1108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56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0.03575</cdr:x>
      <cdr:y>0.02275</cdr:y>
    </cdr:from>
    <cdr:to>
      <cdr:x>0.1345</cdr:x>
      <cdr:y>0.10475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8954" y="68042"/>
          <a:ext cx="604801" cy="245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50" b="1" i="0" strike="noStrike">
              <a:solidFill>
                <a:srgbClr val="000000"/>
              </a:solidFill>
              <a:latin typeface="Arial Cyr"/>
            </a:rPr>
            <a:t>тыс. руб.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4CBC7-59D7-4BE8-8A35-AF0F326AED06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A410-655E-4FB6-8A03-236B273DD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D616F-068A-405D-BA08-34656C4266D0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A0F70-CAE0-4461-8348-591DD74B2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BE62-1E88-4F92-AA95-E58F40DBE504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30C19-BCC9-4735-AB69-99A6AE6E3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CF8CB-25BF-449E-80A8-5056598C75EB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256E4-2147-4105-A427-DE40AFC82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E772F-1076-47B4-893A-36A1E783F512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37D11-0158-4388-9025-49927CB3B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DDBD5-0D06-4043-BCE3-643F0A54E095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59381-4BEF-4B0B-A9ED-9D1F99E89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E9462-6231-47EC-8441-807889280F8F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D84C7-BB40-44C4-B216-406360FA1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13CE2-3B85-4AF8-A231-5027D316DD1D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54335-ACED-45AD-AD73-8D47378B1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844EC-94EC-45D3-B8C4-D4358FE43DE3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CCFF9-15F7-4B1B-BB92-D38088703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597DF-DE0A-42FB-AD11-15BD0913DFF8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16A01-4CC4-4856-8E50-ECD7F4CE6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45323-EE54-43E0-96F2-5B84CDE952F8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E3002-AA3E-4B97-8C04-F6EC6A01F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9924F-EFBC-4393-81AB-F33F573292F4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BC97E-4653-4E53-B084-4CF81F0EE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78759-2841-425F-8B84-B0BAB20E442B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DD1A0-1480-44C4-8FFA-9F8D16CDB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C4263-662E-4B5F-9CB5-7A7925D81FE2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599E7-170D-4DFB-A3F0-02AEC2255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5D32F-73CF-4AD7-ADCB-91EA8F2CB4F1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0DF29-E37B-44A1-B406-F9FCC8749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4BF3C-0C48-4E4D-99D7-D779A32C2AE0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8C195-F5CB-4B37-8723-EF2BE5BEF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438400" y="39243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85B7C-37E3-45CD-8661-223F42C32A88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5F126-3763-4A38-A2E1-52AFC729A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A1B89-B67C-4EF8-B121-1D92DB24AD8F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1AB53-6246-400C-8D15-4BACA7F41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116E2-896D-45E8-9DD9-5D219AE0A32D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B72BA-C546-43B5-8ED1-64A1E2E41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C5144-4DCA-46A6-9006-DDD01B5E8444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B954D-C7AB-4B38-939C-E22A02F88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59B34-65B7-4BE0-B63D-993F035A11AC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A44EA-3154-4BBB-9C01-03F97DEF6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0C28E-6AAE-4CC2-88D8-05BC7921EE6B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C1A15-B973-434E-B10D-BD73A6DF2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3832D-B395-4CCF-8061-C13E85603D2B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2ADEB-AAF9-4418-959E-DF18CCD36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EF992-F395-44CE-9FD1-5E969F1F30D2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21BEF-697F-49CB-A33A-E2E58D231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7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932A18-6497-4D5C-86D4-F99BCF1E60B4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845D68-94E8-49C8-8E89-FF0807090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0445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4345" name="Picture 4" descr="slidemaster_med3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44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BBBF45F-125E-4F71-B0E9-4D476DE6F4FD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5521E60-4B65-4CA4-A239-47980ADD3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8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Проект бюджета 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Курганенского сельского поселения Орловского района на 2018 год и на плановый период 2019 и 2020 годов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7651" name="Picture 5" descr="i?id=f32193987d0226b9c3045f6dc97ea34b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8208962" cy="422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Динамика поступлений земельного налога в бюджет Курганенского сельского поселения</a:t>
            </a:r>
            <a:r>
              <a:rPr lang="en-US" sz="2400" b="1" dirty="0" smtClean="0">
                <a:solidFill>
                  <a:srgbClr val="C00000"/>
                </a:solidFill>
              </a:rPr>
              <a:t/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4098" name="Объект 2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7929618" cy="3892553"/>
        </p:xfrm>
        <a:graphic>
          <a:graphicData uri="http://schemas.openxmlformats.org/presentationml/2006/ole">
            <p:oleObj spid="_x0000_s4098" name="Worksheet" r:id="rId3" imgW="5896049" imgH="3486192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Динамика расходов бюджета Курганенского сельского поселения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1600" dirty="0" smtClean="0"/>
              <a:t>							</a:t>
            </a:r>
            <a:r>
              <a:rPr lang="ru-RU" sz="1600" b="1" dirty="0" smtClean="0">
                <a:solidFill>
                  <a:srgbClr val="002060"/>
                </a:solidFill>
              </a:rPr>
              <a:t>(тыс. рублей)</a:t>
            </a:r>
            <a:endParaRPr lang="ru-RU" sz="16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650" y="1695450"/>
          <a:ext cx="7837488" cy="4719638"/>
        </p:xfrm>
        <a:graphic>
          <a:graphicData uri="http://schemas.openxmlformats.org/presentationml/2006/ole">
            <p:oleObj spid="_x0000_s29698" name="Worksheet" r:id="rId3" imgW="5172067" imgH="3114764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100" b="1" dirty="0" smtClean="0">
                <a:solidFill>
                  <a:srgbClr val="C00000"/>
                </a:solidFill>
              </a:rPr>
              <a:t>Расходы бюджета Курганенского сельского поселения в </a:t>
            </a:r>
            <a:r>
              <a:rPr lang="ru-RU" sz="2100" b="1" dirty="0" smtClean="0">
                <a:solidFill>
                  <a:srgbClr val="C00000"/>
                </a:solidFill>
              </a:rPr>
              <a:t>2018 </a:t>
            </a:r>
            <a:r>
              <a:rPr lang="ru-RU" sz="2100" b="1" dirty="0" smtClean="0">
                <a:solidFill>
                  <a:srgbClr val="C00000"/>
                </a:solidFill>
              </a:rPr>
              <a:t>году</a:t>
            </a:r>
            <a:r>
              <a:rPr lang="ru-RU" sz="2100" dirty="0" smtClean="0">
                <a:solidFill>
                  <a:srgbClr val="C00000"/>
                </a:solidFill>
              </a:rPr>
              <a:t/>
            </a:r>
            <a:br>
              <a:rPr lang="ru-RU" sz="2100" dirty="0" smtClean="0">
                <a:solidFill>
                  <a:srgbClr val="C00000"/>
                </a:solidFill>
              </a:rPr>
            </a:br>
            <a:r>
              <a:rPr lang="ru-RU" sz="2100" b="1" dirty="0" smtClean="0">
                <a:solidFill>
                  <a:srgbClr val="C00000"/>
                </a:solidFill>
                <a:latin typeface="Arial" charset="0"/>
              </a:rPr>
              <a:t>6111,0</a:t>
            </a:r>
            <a:r>
              <a:rPr lang="ru-RU" sz="2100" b="1" dirty="0" smtClean="0">
                <a:solidFill>
                  <a:srgbClr val="C00000"/>
                </a:solidFill>
              </a:rPr>
              <a:t> </a:t>
            </a:r>
            <a:r>
              <a:rPr lang="ru-RU" sz="2100" b="1" dirty="0" smtClean="0">
                <a:solidFill>
                  <a:srgbClr val="C00000"/>
                </a:solidFill>
              </a:rPr>
              <a:t>тыс.рублей</a:t>
            </a:r>
            <a:endParaRPr lang="ru-RU" sz="21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587375" y="1142984"/>
          <a:ext cx="8556625" cy="4679950"/>
        </p:xfrm>
        <a:graphic>
          <a:graphicData uri="http://schemas.openxmlformats.org/presentationml/2006/ole">
            <p:oleObj spid="_x0000_s87042" name="Worksheet" r:id="rId3" imgW="6496127" imgH="3552866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Заголовок 1"/>
          <p:cNvSpPr>
            <a:spLocks noGrp="1"/>
          </p:cNvSpPr>
          <p:nvPr>
            <p:ph type="title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2018 год</a:t>
            </a:r>
          </a:p>
        </p:txBody>
      </p:sp>
      <p:graphicFrame>
        <p:nvGraphicFramePr>
          <p:cNvPr id="89152" name="Group 64"/>
          <p:cNvGraphicFramePr>
            <a:graphicFrameLocks noGrp="1"/>
          </p:cNvGraphicFramePr>
          <p:nvPr/>
        </p:nvGraphicFramePr>
        <p:xfrm>
          <a:off x="250825" y="1052513"/>
          <a:ext cx="8353425" cy="5369244"/>
        </p:xfrm>
        <a:graphic>
          <a:graphicData uri="http://schemas.openxmlformats.org/drawingml/2006/table">
            <a:tbl>
              <a:tblPr/>
              <a:tblGrid>
                <a:gridCol w="6580188"/>
                <a:gridCol w="944562"/>
                <a:gridCol w="8286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1860,5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3630,7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60,50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6001,5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2019 год</a:t>
            </a:r>
          </a:p>
        </p:txBody>
      </p:sp>
      <p:graphicFrame>
        <p:nvGraphicFramePr>
          <p:cNvPr id="99331" name="Group 3"/>
          <p:cNvGraphicFramePr>
            <a:graphicFrameLocks noGrp="1"/>
          </p:cNvGraphicFramePr>
          <p:nvPr/>
        </p:nvGraphicFramePr>
        <p:xfrm>
          <a:off x="250825" y="1052513"/>
          <a:ext cx="8353425" cy="4438652"/>
        </p:xfrm>
        <a:graphic>
          <a:graphicData uri="http://schemas.openxmlformats.org/drawingml/2006/table">
            <a:tbl>
              <a:tblPr/>
              <a:tblGrid>
                <a:gridCol w="6580188"/>
                <a:gridCol w="944562"/>
                <a:gridCol w="8286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1528,3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28,56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3375,1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63,06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5352,2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2020 год</a:t>
            </a:r>
          </a:p>
        </p:txBody>
      </p:sp>
      <p:graphicFrame>
        <p:nvGraphicFramePr>
          <p:cNvPr id="100401" name="Group 49"/>
          <p:cNvGraphicFramePr>
            <a:graphicFrameLocks noGrp="1"/>
          </p:cNvGraphicFramePr>
          <p:nvPr/>
        </p:nvGraphicFramePr>
        <p:xfrm>
          <a:off x="250825" y="1052513"/>
          <a:ext cx="8353425" cy="4438652"/>
        </p:xfrm>
        <a:graphic>
          <a:graphicData uri="http://schemas.openxmlformats.org/drawingml/2006/table">
            <a:tbl>
              <a:tblPr/>
              <a:tblGrid>
                <a:gridCol w="6580188"/>
                <a:gridCol w="944562"/>
                <a:gridCol w="8286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1333,4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25,78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3380,3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65,35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262,9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5172,7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smtClean="0">
                <a:solidFill>
                  <a:srgbClr val="254061"/>
                </a:solidFill>
                <a:latin typeface="Times New Roman" pitchFamily="18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поселения, и непрограммные расходы</a:t>
            </a:r>
          </a:p>
        </p:txBody>
      </p:sp>
      <p:sp>
        <p:nvSpPr>
          <p:cNvPr id="3" name="Овал 2"/>
          <p:cNvSpPr/>
          <p:nvPr/>
        </p:nvSpPr>
        <p:spPr>
          <a:xfrm>
            <a:off x="611188" y="1916113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6001,5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тыс.рублей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5352,2</a:t>
            </a: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5172,7</a:t>
            </a: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109,5 </a:t>
            </a:r>
            <a:r>
              <a:rPr lang="ru-RU" sz="1600" dirty="0" err="1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83,5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600" dirty="0" err="1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704138" y="3789363"/>
            <a:ext cx="1439862" cy="79216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14,2 </a:t>
            </a:r>
            <a:r>
              <a:rPr lang="ru-RU" sz="1600" dirty="0" err="1" smtClean="0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122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8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90123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719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9</a:t>
            </a:r>
            <a:endParaRPr lang="ru-RU" b="1" dirty="0">
              <a:latin typeface="Calibri" pitchFamily="34" charset="0"/>
            </a:endParaRPr>
          </a:p>
          <a:p>
            <a:endParaRPr lang="ru-RU" b="1" dirty="0">
              <a:latin typeface="Calibri" pitchFamily="34" charset="0"/>
            </a:endParaRPr>
          </a:p>
        </p:txBody>
      </p:sp>
      <p:sp>
        <p:nvSpPr>
          <p:cNvPr id="90124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20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90125" name="TextBox 16"/>
          <p:cNvSpPr txBox="1">
            <a:spLocks noChangeArrowheads="1"/>
          </p:cNvSpPr>
          <p:nvPr/>
        </p:nvSpPr>
        <p:spPr bwMode="auto">
          <a:xfrm>
            <a:off x="1116013" y="6165850"/>
            <a:ext cx="7272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непрограммные расходы бюджета Курганенского сельского поселения</a:t>
            </a:r>
          </a:p>
        </p:txBody>
      </p:sp>
      <p:sp>
        <p:nvSpPr>
          <p:cNvPr id="90126" name="TextBox 17"/>
          <p:cNvSpPr txBox="1">
            <a:spLocks noChangeArrowheads="1"/>
          </p:cNvSpPr>
          <p:nvPr/>
        </p:nvSpPr>
        <p:spPr bwMode="auto">
          <a:xfrm>
            <a:off x="1258888" y="5300663"/>
            <a:ext cx="7273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b="1" smtClean="0">
                <a:solidFill>
                  <a:srgbClr val="00B050"/>
                </a:solidFill>
              </a:rPr>
              <a:t>Доля муниципальных программ социальной направленности в общем объеме программных расходов</a:t>
            </a:r>
          </a:p>
        </p:txBody>
      </p:sp>
      <p:graphicFrame>
        <p:nvGraphicFramePr>
          <p:cNvPr id="35842" name="Диаграмма 2"/>
          <p:cNvGraphicFramePr>
            <a:graphicFrameLocks/>
          </p:cNvGraphicFramePr>
          <p:nvPr/>
        </p:nvGraphicFramePr>
        <p:xfrm>
          <a:off x="471488" y="1341438"/>
          <a:ext cx="7847012" cy="4144962"/>
        </p:xfrm>
        <a:graphic>
          <a:graphicData uri="http://schemas.openxmlformats.org/presentationml/2006/ole">
            <p:oleObj spid="_x0000_s35842" name="Worksheet" r:id="rId3" imgW="5067330" imgH="2676391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dirty="0" smtClean="0"/>
              <a:t>Объем бюджетных ассигнований на реализацию программ в 2017-2018 годах</a:t>
            </a:r>
          </a:p>
        </p:txBody>
      </p:sp>
      <p:graphicFrame>
        <p:nvGraphicFramePr>
          <p:cNvPr id="36866" name="Диаграмма 2"/>
          <p:cNvGraphicFramePr>
            <a:graphicFrameLocks/>
          </p:cNvGraphicFramePr>
          <p:nvPr/>
        </p:nvGraphicFramePr>
        <p:xfrm>
          <a:off x="546100" y="1563688"/>
          <a:ext cx="7713663" cy="4733925"/>
        </p:xfrm>
        <a:graphic>
          <a:graphicData uri="http://schemas.openxmlformats.org/presentationml/2006/ole">
            <p:oleObj spid="_x0000_s36866" name="Worksheet" r:id="rId3" imgW="5086226" imgH="3124211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sz="2000" dirty="0" smtClean="0"/>
              <a:t>Структура расходов бюджета </a:t>
            </a:r>
            <a:r>
              <a:rPr lang="ru-RU" sz="2000" dirty="0" smtClean="0">
                <a:latin typeface="Arial" charset="0"/>
              </a:rPr>
              <a:t>Курганенского сельского поселения</a:t>
            </a:r>
            <a:br>
              <a:rPr lang="ru-RU" sz="2000" dirty="0" smtClean="0">
                <a:latin typeface="Arial" charset="0"/>
              </a:rPr>
            </a:br>
            <a:r>
              <a:rPr lang="ru-RU" sz="2000" dirty="0" smtClean="0"/>
              <a:t> в 2018 году по разделам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3789363"/>
            <a:ext cx="2087562" cy="1871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Социальная политика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0,9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27313" y="3716338"/>
            <a:ext cx="2160587" cy="18716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Образование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0,2 %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1052513"/>
            <a:ext cx="4248150" cy="122396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Национальная безопасность и правоохранительная деятельность        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0,6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6825" y="1125538"/>
            <a:ext cx="3633788" cy="15843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Общегосударственные вопросы   </a:t>
            </a:r>
            <a:endParaRPr lang="ru-RU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60,1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76825" y="2781300"/>
            <a:ext cx="3635375" cy="1295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Жилищно-коммунальное хозяйство 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5,7 </a:t>
            </a: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-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32363" y="4292600"/>
            <a:ext cx="3635375" cy="1368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000000"/>
                </a:solidFill>
                <a:cs typeface="Arial" charset="0"/>
              </a:rPr>
              <a:t>Культура, кинематография  </a:t>
            </a:r>
            <a:endParaRPr lang="ru-RU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cs typeface="Arial" charset="0"/>
              </a:rPr>
              <a:t>30,4 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9750" y="2276475"/>
            <a:ext cx="4248150" cy="722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Физическая культура и спорт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0,9 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2997200"/>
            <a:ext cx="4248150" cy="7191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000000"/>
                </a:solidFill>
                <a:latin typeface="Arial" charset="0"/>
                <a:cs typeface="Arial" charset="0"/>
              </a:rPr>
              <a:t>Национальная оборона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1,1</a:t>
            </a: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войная стрелка влево/вправо 13"/>
          <p:cNvSpPr/>
          <p:nvPr/>
        </p:nvSpPr>
        <p:spPr>
          <a:xfrm>
            <a:off x="2438400" y="228600"/>
            <a:ext cx="6400800" cy="1471613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Основы формирования проекта бюджета Курганенского сельского поселения Орловского района на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2018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 и плановый период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2019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2020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годов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411413" y="162877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800" b="1" dirty="0">
                <a:latin typeface="Times New Roman" pitchFamily="18" charset="0"/>
              </a:rPr>
              <a:t>Прогноз социально-экономического развития Курганенского сельского поселения Орловского района на </a:t>
            </a:r>
            <a:r>
              <a:rPr lang="ru-RU" sz="1800" b="1" dirty="0" smtClean="0">
                <a:latin typeface="Times New Roman" pitchFamily="18" charset="0"/>
              </a:rPr>
              <a:t>2018-2020 </a:t>
            </a:r>
            <a:r>
              <a:rPr lang="ru-RU" sz="1800" b="1" dirty="0">
                <a:latin typeface="Times New Roman" pitchFamily="18" charset="0"/>
              </a:rPr>
              <a:t>годы</a:t>
            </a:r>
            <a:endParaRPr lang="ru-RU" sz="1800" dirty="0"/>
          </a:p>
        </p:txBody>
      </p:sp>
      <p:sp>
        <p:nvSpPr>
          <p:cNvPr id="95238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5500694" y="1685928"/>
            <a:ext cx="3124200" cy="238601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500" b="1" dirty="0"/>
              <a:t>Основные направления бюджетной политики и основные направления налоговой политики на </a:t>
            </a:r>
            <a:r>
              <a:rPr lang="ru-RU" sz="1500" b="1" dirty="0" smtClean="0"/>
              <a:t>2018-2020 </a:t>
            </a:r>
            <a:r>
              <a:rPr lang="ru-RU" sz="1500" b="1" dirty="0"/>
              <a:t>годы (Постановление Администрации Курганенского сельского поселения № </a:t>
            </a:r>
            <a:r>
              <a:rPr lang="ru-RU" sz="1500" b="1" dirty="0" smtClean="0"/>
              <a:t>144 </a:t>
            </a:r>
            <a:r>
              <a:rPr lang="ru-RU" sz="1500" b="1" dirty="0"/>
              <a:t>от </a:t>
            </a:r>
            <a:r>
              <a:rPr lang="ru-RU" sz="1500" b="1" dirty="0" smtClean="0"/>
              <a:t>02.10.2017)</a:t>
            </a:r>
            <a:r>
              <a:rPr lang="ru-RU" sz="1500" dirty="0" smtClean="0"/>
              <a:t> </a:t>
            </a:r>
            <a:endParaRPr lang="ru-RU" sz="1500" dirty="0"/>
          </a:p>
        </p:txBody>
      </p:sp>
      <p:sp>
        <p:nvSpPr>
          <p:cNvPr id="95240" name="Rectangle 8"/>
          <p:cNvSpPr>
            <a:spLocks noGrp="1" noChangeArrowheads="1"/>
          </p:cNvSpPr>
          <p:nvPr>
            <p:ph sz="quarter" idx="4"/>
          </p:nvPr>
        </p:nvSpPr>
        <p:spPr>
          <a:xfrm>
            <a:off x="5651500" y="393382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endParaRPr lang="ru-RU" sz="2000" b="1" dirty="0"/>
          </a:p>
          <a:p>
            <a:pPr algn="ctr" eaLnBrk="1" hangingPunct="1">
              <a:defRPr/>
            </a:pPr>
            <a:r>
              <a:rPr lang="ru-RU" sz="2000" b="1" dirty="0"/>
              <a:t>Проект областного закона «Об областном бюджете на </a:t>
            </a:r>
            <a:r>
              <a:rPr lang="ru-RU" sz="2000" b="1" dirty="0" smtClean="0"/>
              <a:t>2018 </a:t>
            </a:r>
            <a:r>
              <a:rPr lang="ru-RU" sz="2000" b="1" dirty="0"/>
              <a:t>на </a:t>
            </a:r>
            <a:r>
              <a:rPr lang="ru-RU" sz="2000" b="1" dirty="0" smtClean="0"/>
              <a:t>2019 </a:t>
            </a:r>
            <a:r>
              <a:rPr lang="ru-RU" sz="2000" b="1" dirty="0"/>
              <a:t>и </a:t>
            </a:r>
            <a:r>
              <a:rPr lang="ru-RU" sz="2000" b="1" dirty="0" smtClean="0"/>
              <a:t>2020 </a:t>
            </a:r>
            <a:r>
              <a:rPr lang="ru-RU" sz="2000" b="1" dirty="0"/>
              <a:t>годов»</a:t>
            </a:r>
          </a:p>
        </p:txBody>
      </p:sp>
      <p:sp>
        <p:nvSpPr>
          <p:cNvPr id="95241" name="Rectangle 9"/>
          <p:cNvSpPr>
            <a:spLocks noGrp="1" noChangeArrowheads="1"/>
          </p:cNvSpPr>
          <p:nvPr>
            <p:ph sz="quarter" idx="3"/>
          </p:nvPr>
        </p:nvSpPr>
        <p:spPr>
          <a:xfrm>
            <a:off x="2411413" y="393382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endParaRPr lang="ru-RU" sz="1800" b="1"/>
          </a:p>
          <a:p>
            <a:pPr algn="ctr" eaLnBrk="1" hangingPunct="1">
              <a:defRPr/>
            </a:pPr>
            <a:r>
              <a:rPr lang="ru-RU" sz="1800" b="1"/>
              <a:t>Муниципальные целевые программы Курганенского сельского поселения</a:t>
            </a:r>
          </a:p>
          <a:p>
            <a:pPr eaLnBrk="1" hangingPunct="1">
              <a:defRPr/>
            </a:pPr>
            <a:endParaRPr lang="ru-RU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Контактная информация</a:t>
            </a:r>
          </a:p>
        </p:txBody>
      </p:sp>
      <p:sp>
        <p:nvSpPr>
          <p:cNvPr id="94210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 indent="12700" algn="ctr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charset="0"/>
              </a:rPr>
              <a:t> Администрация Курганенского сельского поселения Орловского района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347526, Ростовская область, Орловский район,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хутор Курганный переулок Театральный, 1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Глава Администрации Курганенского сельского поселения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– </a:t>
            </a:r>
            <a:r>
              <a:rPr lang="ru-RU" sz="2000" dirty="0" err="1" smtClean="0">
                <a:latin typeface="Arial" charset="0"/>
              </a:rPr>
              <a:t>Батманова</a:t>
            </a:r>
            <a:r>
              <a:rPr lang="ru-RU" sz="2000" dirty="0" smtClean="0">
                <a:latin typeface="Arial" charset="0"/>
              </a:rPr>
              <a:t> Надежда Викторовна</a:t>
            </a:r>
          </a:p>
          <a:p>
            <a:pPr indent="12700">
              <a:lnSpc>
                <a:spcPct val="80000"/>
              </a:lnSpc>
              <a:buNone/>
            </a:pPr>
            <a:r>
              <a:rPr lang="ru-RU" sz="2000" dirty="0" smtClean="0">
                <a:latin typeface="Arial" charset="0"/>
              </a:rPr>
              <a:t> Тел.(факс) : </a:t>
            </a:r>
            <a:r>
              <a:rPr lang="en-US" sz="2000" dirty="0" smtClean="0">
                <a:latin typeface="Arial" charset="0"/>
              </a:rPr>
              <a:t>8</a:t>
            </a:r>
            <a:r>
              <a:rPr lang="ru-RU" sz="2000" dirty="0" smtClean="0">
                <a:latin typeface="Arial" charset="0"/>
              </a:rPr>
              <a:t>(86375) </a:t>
            </a:r>
            <a:r>
              <a:rPr lang="ru-RU" sz="2000" dirty="0" smtClean="0">
                <a:latin typeface="Arial" charset="0"/>
              </a:rPr>
              <a:t>55-9-01      </a:t>
            </a:r>
            <a:r>
              <a:rPr lang="en-US" sz="2000" dirty="0" smtClean="0">
                <a:latin typeface="Arial" charset="0"/>
              </a:rPr>
              <a:t>8</a:t>
            </a:r>
            <a:r>
              <a:rPr lang="ru-RU" sz="2000" dirty="0" smtClean="0">
                <a:latin typeface="Arial" charset="0"/>
              </a:rPr>
              <a:t>(86375) </a:t>
            </a:r>
            <a:r>
              <a:rPr lang="ru-RU" sz="2000" dirty="0" smtClean="0">
                <a:latin typeface="Arial" charset="0"/>
              </a:rPr>
              <a:t>55-9-01,</a:t>
            </a:r>
            <a:endParaRPr lang="ru-RU" sz="2000" dirty="0" smtClean="0">
              <a:latin typeface="Arial" charset="0"/>
            </a:endParaRP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err="1" smtClean="0">
                <a:latin typeface="Arial" charset="0"/>
              </a:rPr>
              <a:t>е-mail</a:t>
            </a:r>
            <a:r>
              <a:rPr lang="ru-RU" sz="2000" dirty="0" smtClean="0">
                <a:latin typeface="Arial" charset="0"/>
              </a:rPr>
              <a:t>: </a:t>
            </a:r>
            <a:r>
              <a:rPr lang="en-US" sz="2000" dirty="0" smtClean="0">
                <a:latin typeface="Arial" charset="0"/>
              </a:rPr>
              <a:t>sp29310@</a:t>
            </a:r>
            <a:r>
              <a:rPr lang="ru-RU" sz="2000" dirty="0" err="1" smtClean="0">
                <a:latin typeface="Arial" charset="0"/>
              </a:rPr>
              <a:t>don</a:t>
            </a:r>
            <a:r>
              <a:rPr lang="en-US" sz="2000" dirty="0" err="1" smtClean="0">
                <a:latin typeface="Arial" charset="0"/>
              </a:rPr>
              <a:t>pac</a:t>
            </a:r>
            <a:r>
              <a:rPr lang="ru-RU" sz="2000" dirty="0" smtClean="0">
                <a:latin typeface="Arial" charset="0"/>
              </a:rPr>
              <a:t>.</a:t>
            </a:r>
            <a:r>
              <a:rPr lang="ru-RU" sz="2000" dirty="0" err="1" smtClean="0">
                <a:latin typeface="Arial" charset="0"/>
              </a:rPr>
              <a:t>ru</a:t>
            </a:r>
            <a:endParaRPr lang="ru-RU" sz="2000" dirty="0" smtClean="0">
              <a:latin typeface="Arial" charset="0"/>
            </a:endParaRP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График (режим) работы: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 понедельник – пятница – 8.00 – 1</a:t>
            </a:r>
            <a:r>
              <a:rPr lang="en-US" sz="2000" dirty="0" smtClean="0">
                <a:latin typeface="Arial" charset="0"/>
              </a:rPr>
              <a:t>6</a:t>
            </a:r>
            <a:r>
              <a:rPr lang="ru-RU" sz="2000" dirty="0" smtClean="0">
                <a:latin typeface="Arial" charset="0"/>
              </a:rPr>
              <a:t>.</a:t>
            </a:r>
            <a:r>
              <a:rPr lang="en-US" sz="2000" dirty="0" smtClean="0">
                <a:latin typeface="Arial" charset="0"/>
              </a:rPr>
              <a:t>12</a:t>
            </a:r>
            <a:r>
              <a:rPr lang="ru-RU" sz="2000" dirty="0" smtClean="0">
                <a:latin typeface="Arial" charset="0"/>
              </a:rPr>
              <a:t>;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предпраздничные дни – </a:t>
            </a:r>
            <a:r>
              <a:rPr lang="en-US" sz="2000" dirty="0" smtClean="0">
                <a:latin typeface="Arial" charset="0"/>
              </a:rPr>
              <a:t>8</a:t>
            </a:r>
            <a:r>
              <a:rPr lang="ru-RU" sz="2000" dirty="0" smtClean="0">
                <a:latin typeface="Arial" charset="0"/>
              </a:rPr>
              <a:t>.00 – 1</a:t>
            </a:r>
            <a:r>
              <a:rPr lang="en-US" sz="2000" dirty="0" smtClean="0">
                <a:latin typeface="Arial" charset="0"/>
              </a:rPr>
              <a:t>5.12</a:t>
            </a:r>
            <a:r>
              <a:rPr lang="ru-RU" sz="2000" dirty="0" smtClean="0">
                <a:latin typeface="Arial" charset="0"/>
              </a:rPr>
              <a:t>;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суббота и воскресенье – выходные дни;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 перерыв – 12.00 – 13.00. </a:t>
            </a:r>
            <a:endParaRPr lang="en-US" sz="2000" dirty="0" smtClean="0">
              <a:latin typeface="Arial" charset="0"/>
            </a:endParaRP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График приема: последний понедельник месяца с 14 до 15 часов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endParaRPr lang="ru-RU" sz="800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Заголовок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558ED5"/>
                </a:solidFill>
                <a:latin typeface="Arial" charset="0"/>
              </a:rPr>
              <a:t>Б</a:t>
            </a:r>
            <a:r>
              <a:rPr lang="ru-RU" sz="2400" b="1" dirty="0" smtClean="0">
                <a:solidFill>
                  <a:srgbClr val="558ED5"/>
                </a:solidFill>
              </a:rPr>
              <a:t>юджет</a:t>
            </a:r>
            <a:r>
              <a:rPr lang="ru-RU" sz="2400" b="1" dirty="0" smtClean="0">
                <a:solidFill>
                  <a:srgbClr val="558ED5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558ED5"/>
                </a:solidFill>
              </a:rPr>
              <a:t>Курганенского сельского поселения на 2018 год и плановый период 2019 и 2020 годов направлен на решение следующих ключевых задач:</a:t>
            </a:r>
          </a:p>
        </p:txBody>
      </p:sp>
      <p:sp>
        <p:nvSpPr>
          <p:cNvPr id="8806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1484313"/>
            <a:ext cx="8569325" cy="5041900"/>
          </a:xfrm>
        </p:spPr>
        <p:txBody>
          <a:bodyPr/>
          <a:lstStyle/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1)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2) повышение эффективности бюджетной политики, в том числе за счет роста эффективности бюджетных расходов;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3) соответствие финансовых возможностей Курганенского сельского поселения ключевым направлениям развития;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4) повышение роли бюджетной политики для поддержки экономического роста;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5) повышение прозрачности и открытости бюджетного процесса.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295400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17375E"/>
                </a:solidFill>
              </a:rPr>
              <a:t>Основные параметры бюджета Курганенского сельского поселения</a:t>
            </a:r>
            <a:r>
              <a:rPr lang="ru-RU" sz="2000" dirty="0" smtClean="0">
                <a:solidFill>
                  <a:srgbClr val="17375E"/>
                </a:solidFill>
              </a:rPr>
              <a:t/>
            </a:r>
            <a:br>
              <a:rPr lang="ru-RU" sz="2000" dirty="0" smtClean="0">
                <a:solidFill>
                  <a:srgbClr val="17375E"/>
                </a:solidFill>
              </a:rPr>
            </a:br>
            <a:r>
              <a:rPr lang="ru-RU" sz="2000" b="1" dirty="0" smtClean="0">
                <a:solidFill>
                  <a:srgbClr val="17375E"/>
                </a:solidFill>
              </a:rPr>
              <a:t>«О бюджете на 2018 год и на плановый период 2019 и 2020 годов»</a:t>
            </a:r>
            <a:r>
              <a:rPr lang="en-US" sz="2400" b="1" dirty="0" smtClean="0">
                <a:solidFill>
                  <a:srgbClr val="17375E"/>
                </a:solidFill>
              </a:rPr>
              <a:t/>
            </a:r>
            <a:br>
              <a:rPr lang="en-US" sz="2400" b="1" dirty="0" smtClean="0">
                <a:solidFill>
                  <a:srgbClr val="17375E"/>
                </a:solidFill>
              </a:rPr>
            </a:br>
            <a:r>
              <a:rPr lang="ru-RU" sz="1800" dirty="0" smtClean="0"/>
              <a:t>(тыс. рублей)</a:t>
            </a:r>
          </a:p>
        </p:txBody>
      </p:sp>
      <p:graphicFrame>
        <p:nvGraphicFramePr>
          <p:cNvPr id="30784" name="Group 64"/>
          <p:cNvGraphicFramePr>
            <a:graphicFrameLocks noGrp="1"/>
          </p:cNvGraphicFramePr>
          <p:nvPr>
            <p:ph idx="1"/>
          </p:nvPr>
        </p:nvGraphicFramePr>
        <p:xfrm>
          <a:off x="684213" y="1844675"/>
          <a:ext cx="7775575" cy="4078301"/>
        </p:xfrm>
        <a:graphic>
          <a:graphicData uri="http://schemas.openxmlformats.org/drawingml/2006/table">
            <a:tbl>
              <a:tblPr/>
              <a:tblGrid>
                <a:gridCol w="2570162"/>
                <a:gridCol w="1216025"/>
                <a:gridCol w="1285875"/>
                <a:gridCol w="1284288"/>
                <a:gridCol w="141922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2017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год первонач.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243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год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 Доходы,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5348,0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5882,1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5207,8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4948,5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2279,0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2289,6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2279,0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2384,0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3069,0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3592,5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2928,8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2564,5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Расходы,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5575,9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6111,0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5435,7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5186,9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90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Дефицит (-), профицит (+)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-227,9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-238,4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Источники финансирования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300" b="1" dirty="0" smtClean="0">
                <a:solidFill>
                  <a:srgbClr val="558ED5"/>
                </a:solidFill>
              </a:rPr>
              <a:t>Объем безвозмездных поступлений в бюджет </a:t>
            </a:r>
            <a:r>
              <a:rPr lang="ru-RU" sz="2300" b="1" dirty="0" smtClean="0">
                <a:solidFill>
                  <a:srgbClr val="558ED5"/>
                </a:solidFill>
                <a:latin typeface="Arial" charset="0"/>
              </a:rPr>
              <a:t>Курганенского сельского поселения </a:t>
            </a:r>
            <a:r>
              <a:rPr lang="ru-RU" sz="2300" b="1" dirty="0" smtClean="0">
                <a:solidFill>
                  <a:srgbClr val="558ED5"/>
                </a:solidFill>
              </a:rPr>
              <a:t>Орловского района</a:t>
            </a:r>
          </a:p>
        </p:txBody>
      </p:sp>
      <p:graphicFrame>
        <p:nvGraphicFramePr>
          <p:cNvPr id="69694" name="Group 62"/>
          <p:cNvGraphicFramePr>
            <a:graphicFrameLocks noGrp="1"/>
          </p:cNvGraphicFramePr>
          <p:nvPr/>
        </p:nvGraphicFramePr>
        <p:xfrm>
          <a:off x="179388" y="1557338"/>
          <a:ext cx="8785225" cy="4449765"/>
        </p:xfrm>
        <a:graphic>
          <a:graphicData uri="http://schemas.openxmlformats.org/drawingml/2006/table">
            <a:tbl>
              <a:tblPr/>
              <a:tblGrid>
                <a:gridCol w="1871662"/>
                <a:gridCol w="1550988"/>
                <a:gridCol w="1270000"/>
                <a:gridCol w="1284287"/>
                <a:gridCol w="1538288"/>
                <a:gridCol w="1270000"/>
              </a:tblGrid>
              <a:tr h="889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2016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2017 год (первоначальный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2018 год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рублей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8578,6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3069,0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3592,5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117,1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4075,0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2999,5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73,6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2999,5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70,1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69,5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69,5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4433,5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523,5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solidFill>
                  <a:schemeClr val="hlink"/>
                </a:solidFill>
              </a:rPr>
              <a:t>Доходы бюджета Курганенского сельского поселения Орловского района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50888" y="1201738"/>
          <a:ext cx="8105775" cy="444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>
          <a:xfrm>
            <a:off x="468313" y="142853"/>
            <a:ext cx="8229600" cy="928693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</a:rPr>
              <a:t/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/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/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/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Динамика налоговых и неналоговых доходов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Курганенского сельского поселения  Орловского района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1-2016 год - факт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2-2017 год- план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3-2018 год - план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4-2019 год - план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5-2020 год - план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570038" y="2252663"/>
          <a:ext cx="5635625" cy="2470150"/>
        </p:xfrm>
        <a:graphic>
          <a:graphicData uri="http://schemas.openxmlformats.org/presentationml/2006/ole">
            <p:oleObj spid="_x0000_s1029" name="Worksheet" r:id="rId3" imgW="5705470" imgH="2495536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500" b="1" dirty="0" smtClean="0">
                <a:solidFill>
                  <a:srgbClr val="C00000"/>
                </a:solidFill>
              </a:rPr>
              <a:t>Структура налоговых доходов бюджета Курганенского сельского поселения в </a:t>
            </a:r>
            <a:r>
              <a:rPr lang="ru-RU" sz="2500" b="1" dirty="0" smtClean="0">
                <a:solidFill>
                  <a:srgbClr val="C00000"/>
                </a:solidFill>
                <a:latin typeface="Arial" charset="0"/>
              </a:rPr>
              <a:t>2018</a:t>
            </a:r>
            <a:r>
              <a:rPr lang="ru-RU" sz="2500" b="1" dirty="0" smtClean="0">
                <a:solidFill>
                  <a:srgbClr val="C00000"/>
                </a:solidFill>
              </a:rPr>
              <a:t> </a:t>
            </a:r>
            <a:r>
              <a:rPr lang="ru-RU" sz="2500" b="1" dirty="0" smtClean="0">
                <a:solidFill>
                  <a:srgbClr val="C00000"/>
                </a:solidFill>
              </a:rPr>
              <a:t>году, </a:t>
            </a:r>
            <a:r>
              <a:rPr lang="ru-RU" sz="2500" b="1" dirty="0" smtClean="0">
                <a:solidFill>
                  <a:srgbClr val="C00000"/>
                </a:solidFill>
                <a:latin typeface="Arial" charset="0"/>
              </a:rPr>
              <a:t>2272,0</a:t>
            </a:r>
            <a:r>
              <a:rPr lang="ru-RU" sz="2500" b="1" dirty="0" smtClean="0">
                <a:solidFill>
                  <a:srgbClr val="C00000"/>
                </a:solidFill>
              </a:rPr>
              <a:t> </a:t>
            </a:r>
            <a:r>
              <a:rPr lang="ru-RU" sz="2500" b="1" dirty="0" smtClean="0">
                <a:solidFill>
                  <a:srgbClr val="C00000"/>
                </a:solidFill>
              </a:rPr>
              <a:t>тыс.рублей</a:t>
            </a:r>
            <a:endParaRPr lang="ru-RU" sz="25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81923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614363" y="1420813"/>
          <a:ext cx="8707437" cy="4937125"/>
        </p:xfrm>
        <a:graphic>
          <a:graphicData uri="http://schemas.openxmlformats.org/presentationml/2006/ole">
            <p:oleObj spid="_x0000_s81923" name="Worksheet" r:id="rId3" imgW="6467513" imgH="3667048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561975"/>
          </a:xfrm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rgbClr val="C00000"/>
                </a:solidFill>
              </a:rPr>
              <a:t/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600" b="1" smtClean="0">
                <a:solidFill>
                  <a:srgbClr val="C00000"/>
                </a:solidFill>
              </a:rPr>
              <a:t>Безвозмездные поступления в бюджет Курганенского сельского поселения</a:t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200" smtClean="0"/>
              <a:t/>
            </a:r>
            <a:br>
              <a:rPr lang="ru-RU" sz="2200" smtClean="0"/>
            </a:br>
            <a:r>
              <a:rPr lang="ru-RU" sz="1400" b="1" smtClean="0"/>
              <a:t> </a:t>
            </a:r>
            <a:r>
              <a:rPr lang="ru-RU" sz="1400" smtClean="0"/>
              <a:t/>
            </a:r>
            <a:br>
              <a:rPr lang="ru-RU" sz="1400" smtClean="0"/>
            </a:br>
            <a:r>
              <a:rPr lang="en-US" sz="1400" smtClean="0"/>
              <a:t>							(</a:t>
            </a:r>
            <a:r>
              <a:rPr lang="ru-RU" sz="1400" b="1" smtClean="0">
                <a:solidFill>
                  <a:srgbClr val="002060"/>
                </a:solidFill>
              </a:rPr>
              <a:t>тыс.рублей</a:t>
            </a:r>
            <a:r>
              <a:rPr lang="en-US" sz="1400" b="1" smtClean="0">
                <a:solidFill>
                  <a:srgbClr val="002060"/>
                </a:solidFill>
              </a:rPr>
              <a:t>)</a:t>
            </a:r>
            <a:r>
              <a:rPr lang="ru-RU" sz="1400" smtClean="0"/>
              <a:t/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6146" name="Объект 2"/>
          <p:cNvGraphicFramePr>
            <a:graphicFrameLocks noGrp="1"/>
          </p:cNvGraphicFramePr>
          <p:nvPr>
            <p:ph idx="1"/>
          </p:nvPr>
        </p:nvGraphicFramePr>
        <p:xfrm>
          <a:off x="1366838" y="1419225"/>
          <a:ext cx="6765925" cy="5227638"/>
        </p:xfrm>
        <a:graphic>
          <a:graphicData uri="http://schemas.openxmlformats.org/presentationml/2006/ole">
            <p:oleObj spid="_x0000_s6146" name="Worksheet" r:id="rId3" imgW="4819524" imgH="3724274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3990</TotalTime>
  <Words>871</Words>
  <Application>Microsoft Office PowerPoint</Application>
  <PresentationFormat>Экран (4:3)</PresentationFormat>
  <Paragraphs>242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Тема Office</vt:lpstr>
      <vt:lpstr>План</vt:lpstr>
      <vt:lpstr>Лист Microsoft Office Excel 97-2003</vt:lpstr>
      <vt:lpstr>Проект бюджета  Курганенского сельского поселения Орловского района на 2018 год и на плановый период 2019 и 2020 годов</vt:lpstr>
      <vt:lpstr>Слайд 2</vt:lpstr>
      <vt:lpstr>Бюджет Курганенского сельского поселения на 2018 год и плановый период 2019 и 2020 годов направлен на решение следующих ключевых задач:</vt:lpstr>
      <vt:lpstr>Основные параметры бюджета Курганенского сельского поселения «О бюджете на 2018 год и на плановый период 2019 и 2020 годов» (тыс. рублей)</vt:lpstr>
      <vt:lpstr>Объем безвозмездных поступлений в бюджет Курганенского сельского поселения Орловского района</vt:lpstr>
      <vt:lpstr>Доходы бюджета Курганенского сельского поселения Орловского района</vt:lpstr>
      <vt:lpstr>    Динамика налоговых и неналоговых доходов бюджета Курганенского сельского поселения  Орловского района          (тыс. рублей) 1-2016 год - факт 2-2017 год- план 3-2018 год - план 4-2019 год - план 5-2020 год - план  </vt:lpstr>
      <vt:lpstr>Структура налоговых доходов бюджета Курганенского сельского поселения в 2018 году, 2272,0 тыс.рублей</vt:lpstr>
      <vt:lpstr> Безвозмездные поступления в бюджет Курганенского сельского поселения           (тыс.рублей) </vt:lpstr>
      <vt:lpstr>Динамика поступлений земельного налога в бюджет Курганенского сельского поселения        (тыс. рублей)</vt:lpstr>
      <vt:lpstr>Динамика расходов бюджета Курганенского сельского поселения        (тыс. рублей)</vt:lpstr>
      <vt:lpstr>Расходы бюджета Курганенского сельского поселения в 2018 году 6111,0 тыс.рублей</vt:lpstr>
      <vt:lpstr>Структура муниципальных программ Курганенского сельского поселения на 2018 год</vt:lpstr>
      <vt:lpstr>Структура муниципальных программ Курганенского сельского поселения на 2019 год</vt:lpstr>
      <vt:lpstr>Структура муниципальных программ Курганенского сельского поселения на 2020 год</vt:lpstr>
      <vt:lpstr>Расходы бюджета Курганенского сельского поселения, формируемые в рамках муниципальных программ Курганенского сельского поселения, и непрограммные расходы</vt:lpstr>
      <vt:lpstr>Доля муниципальных программ социальной направленности в общем объеме программных расходов</vt:lpstr>
      <vt:lpstr>Объем бюджетных ассигнований на реализацию программ в 2017-2018 годах</vt:lpstr>
      <vt:lpstr>Структура расходов бюджета Курганенского сельского поселения  в 2018 году по разделам</vt:lpstr>
      <vt:lpstr>Контактная информация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236</cp:revision>
  <dcterms:created xsi:type="dcterms:W3CDTF">2012-10-21T15:40:11Z</dcterms:created>
  <dcterms:modified xsi:type="dcterms:W3CDTF">2018-02-13T12:46:23Z</dcterms:modified>
</cp:coreProperties>
</file>